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576" r:id="rId2"/>
    <p:sldId id="514" r:id="rId3"/>
    <p:sldId id="515" r:id="rId4"/>
    <p:sldId id="516" r:id="rId5"/>
    <p:sldId id="517" r:id="rId6"/>
    <p:sldId id="518" r:id="rId7"/>
    <p:sldId id="519" r:id="rId8"/>
    <p:sldId id="520" r:id="rId9"/>
    <p:sldId id="521" r:id="rId10"/>
    <p:sldId id="559" r:id="rId11"/>
    <p:sldId id="563" r:id="rId12"/>
    <p:sldId id="564" r:id="rId13"/>
    <p:sldId id="565" r:id="rId14"/>
    <p:sldId id="566" r:id="rId15"/>
    <p:sldId id="569" r:id="rId16"/>
    <p:sldId id="570" r:id="rId17"/>
    <p:sldId id="571" r:id="rId18"/>
    <p:sldId id="567" r:id="rId19"/>
    <p:sldId id="568" r:id="rId20"/>
    <p:sldId id="560" r:id="rId21"/>
    <p:sldId id="522" r:id="rId22"/>
    <p:sldId id="523" r:id="rId23"/>
    <p:sldId id="525" r:id="rId24"/>
    <p:sldId id="562" r:id="rId25"/>
    <p:sldId id="540" r:id="rId26"/>
    <p:sldId id="541" r:id="rId27"/>
    <p:sldId id="542" r:id="rId28"/>
    <p:sldId id="543" r:id="rId29"/>
    <p:sldId id="544" r:id="rId30"/>
    <p:sldId id="545" r:id="rId31"/>
    <p:sldId id="546" r:id="rId32"/>
    <p:sldId id="547" r:id="rId33"/>
    <p:sldId id="548" r:id="rId34"/>
    <p:sldId id="549" r:id="rId35"/>
    <p:sldId id="550" r:id="rId36"/>
    <p:sldId id="553" r:id="rId37"/>
    <p:sldId id="551" r:id="rId38"/>
    <p:sldId id="552" r:id="rId39"/>
    <p:sldId id="526" r:id="rId40"/>
    <p:sldId id="534" r:id="rId41"/>
    <p:sldId id="527" r:id="rId42"/>
    <p:sldId id="561" r:id="rId43"/>
    <p:sldId id="529" r:id="rId44"/>
    <p:sldId id="530" r:id="rId45"/>
    <p:sldId id="533" r:id="rId46"/>
    <p:sldId id="535" r:id="rId47"/>
    <p:sldId id="558" r:id="rId48"/>
    <p:sldId id="554" r:id="rId49"/>
    <p:sldId id="555" r:id="rId50"/>
    <p:sldId id="557" r:id="rId51"/>
    <p:sldId id="537" r:id="rId52"/>
    <p:sldId id="512" r:id="rId53"/>
    <p:sldId id="311" r:id="rId54"/>
    <p:sldId id="313" r:id="rId55"/>
    <p:sldId id="314" r:id="rId56"/>
    <p:sldId id="316" r:id="rId57"/>
    <p:sldId id="573" r:id="rId58"/>
  </p:sldIdLst>
  <p:sldSz cx="12192000" cy="6858000"/>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32"/>
    <p:restoredTop sz="94762"/>
  </p:normalViewPr>
  <p:slideViewPr>
    <p:cSldViewPr>
      <p:cViewPr varScale="1">
        <p:scale>
          <a:sx n="121" d="100"/>
          <a:sy n="121" d="100"/>
        </p:scale>
        <p:origin x="960" y="176"/>
      </p:cViewPr>
      <p:guideLst>
        <p:guide orient="horz" pos="2160"/>
        <p:guide pos="384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11/9/20</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11/9/20</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C65747-E6F5-D94A-981D-658B04DED679}" type="slidenum">
              <a:rPr lang="en-US" smtClean="0"/>
              <a:t>1</a:t>
            </a:fld>
            <a:endParaRPr lang="en-US"/>
          </a:p>
        </p:txBody>
      </p:sp>
    </p:spTree>
    <p:extLst>
      <p:ext uri="{BB962C8B-B14F-4D97-AF65-F5344CB8AC3E}">
        <p14:creationId xmlns:p14="http://schemas.microsoft.com/office/powerpoint/2010/main" val="1236668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23</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24</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39</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41</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43</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44</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052" y="381000"/>
            <a:ext cx="3483441" cy="124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117856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61976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4CAF11F4-164A-1046-9BA3-69E3EC6F6651}"/>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6024D935-8AA5-AD4A-97DB-2C98D46C4C33}"/>
              </a:ext>
            </a:extLst>
          </p:cNvPr>
          <p:cNvSpPr txBox="1">
            <a:spLocks noChangeArrowheads="1"/>
          </p:cNvSpPr>
          <p:nvPr userDrawn="1"/>
        </p:nvSpPr>
        <p:spPr bwMode="auto">
          <a:xfrm>
            <a:off x="227541" y="6461449"/>
            <a:ext cx="4428299"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0</a:t>
            </a:r>
          </a:p>
        </p:txBody>
      </p:sp>
      <p:sp>
        <p:nvSpPr>
          <p:cNvPr id="9" name="TextBox 8">
            <a:extLst>
              <a:ext uri="{FF2B5EF4-FFF2-40B4-BE49-F238E27FC236}">
                <a16:creationId xmlns:a16="http://schemas.microsoft.com/office/drawing/2014/main" id="{65BE47AC-F418-8F43-80B5-6915916B72B4}"/>
              </a:ext>
            </a:extLst>
          </p:cNvPr>
          <p:cNvSpPr txBox="1"/>
          <p:nvPr userDrawn="1"/>
        </p:nvSpPr>
        <p:spPr>
          <a:xfrm>
            <a:off x="8803051" y="6451602"/>
            <a:ext cx="31496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2" name="TextBox 1">
            <a:extLst>
              <a:ext uri="{FF2B5EF4-FFF2-40B4-BE49-F238E27FC236}">
                <a16:creationId xmlns:a16="http://schemas.microsoft.com/office/drawing/2014/main" id="{08720A5B-B2A6-C449-9DA8-9A8EFC0DBA6B}"/>
              </a:ext>
            </a:extLst>
          </p:cNvPr>
          <p:cNvSpPr txBox="1"/>
          <p:nvPr userDrawn="1"/>
        </p:nvSpPr>
        <p:spPr>
          <a:xfrm>
            <a:off x="5885848" y="6471293"/>
            <a:ext cx="420307"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aws.amazon.com/console/" TargetMode="External"/><Relationship Id="rId2" Type="http://schemas.openxmlformats.org/officeDocument/2006/relationships/hyperlink" Target="https://rnabio.org/module-00-setup/0000/04/01/Intro_to_AW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cshlworkshops.signin.aws.amazon.com/console"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hyperlink" Target="https://aws.amazon.com/premiumsupport/knowledge-center/convert-pem-file-into-ppk/"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cloud.google.com/" TargetMode="External"/><Relationship Id="rId2" Type="http://schemas.openxmlformats.org/officeDocument/2006/relationships/hyperlink" Target="https://aws.amazon.com/" TargetMode="External"/><Relationship Id="rId1" Type="http://schemas.openxmlformats.org/officeDocument/2006/relationships/slideLayout" Target="../slideLayouts/slideLayout2.xml"/><Relationship Id="rId5" Type="http://schemas.openxmlformats.org/officeDocument/2006/relationships/hyperlink" Target="https://azure.microsoft.com/en-us/" TargetMode="External"/><Relationship Id="rId4" Type="http://schemas.openxmlformats.org/officeDocument/2006/relationships/hyperlink" Target="https://www.digitalocean.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biostars.org/p/70204/"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itle 1"/>
          <p:cNvSpPr txBox="1">
            <a:spLocks/>
          </p:cNvSpPr>
          <p:nvPr/>
        </p:nvSpPr>
        <p:spPr bwMode="auto">
          <a:xfrm>
            <a:off x="6096000" y="177977"/>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800" dirty="0">
                <a:solidFill>
                  <a:schemeClr val="bg1"/>
                </a:solidFill>
                <a:latin typeface="Calibri" charset="0"/>
                <a:cs typeface="Segoe UI" charset="0"/>
              </a:rPr>
              <a:t>Introduction to cloud computing</a:t>
            </a:r>
            <a:endParaRPr lang="en-US" b="1" dirty="0">
              <a:solidFill>
                <a:schemeClr val="bg1"/>
              </a:solidFill>
              <a:latin typeface="Calibri" charset="0"/>
              <a:cs typeface="Segoe UI" charset="0"/>
            </a:endParaRPr>
          </a:p>
        </p:txBody>
      </p:sp>
      <p:grpSp>
        <p:nvGrpSpPr>
          <p:cNvPr id="13" name="Group 12">
            <a:extLst>
              <a:ext uri="{FF2B5EF4-FFF2-40B4-BE49-F238E27FC236}">
                <a16:creationId xmlns:a16="http://schemas.microsoft.com/office/drawing/2014/main" id="{C090313E-A5CC-284C-94B3-6C246CC826F1}"/>
              </a:ext>
            </a:extLst>
          </p:cNvPr>
          <p:cNvGrpSpPr/>
          <p:nvPr/>
        </p:nvGrpSpPr>
        <p:grpSpPr>
          <a:xfrm>
            <a:off x="367863" y="2514601"/>
            <a:ext cx="11104782" cy="3898557"/>
            <a:chOff x="367863" y="2514601"/>
            <a:chExt cx="11104782" cy="3898557"/>
          </a:xfrm>
        </p:grpSpPr>
        <p:pic>
          <p:nvPicPr>
            <p:cNvPr id="14" name="Picture 4" descr="TGI_logo_V_2color_bevel.tiff">
              <a:extLst>
                <a:ext uri="{FF2B5EF4-FFF2-40B4-BE49-F238E27FC236}">
                  <a16:creationId xmlns:a16="http://schemas.microsoft.com/office/drawing/2014/main" id="{EBB6F17B-F948-F145-BE68-323B959B6329}"/>
                </a:ext>
              </a:extLst>
            </p:cNvPr>
            <p:cNvPicPr>
              <a:picLocks noChangeAspect="1"/>
            </p:cNvPicPr>
            <p:nvPr/>
          </p:nvPicPr>
          <p:blipFill>
            <a:blip r:embed="rId3">
              <a:extLst>
                <a:ext uri="{28A0092B-C50C-407E-A947-70E740481C1C}">
                  <a14:useLocalDpi xmlns:a14="http://schemas.microsoft.com/office/drawing/2010/main" val="0"/>
                </a:ext>
              </a:extLst>
            </a:blip>
            <a:srcRect l="31865" t="30911" r="32492" b="27831"/>
            <a:stretch>
              <a:fillRect/>
            </a:stretch>
          </p:blipFill>
          <p:spPr bwMode="auto">
            <a:xfrm>
              <a:off x="8916770" y="3326484"/>
              <a:ext cx="2555875" cy="2219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9931649F-5018-CA41-903B-506783D92755}"/>
                </a:ext>
              </a:extLst>
            </p:cNvPr>
            <p:cNvSpPr/>
            <p:nvPr/>
          </p:nvSpPr>
          <p:spPr>
            <a:xfrm>
              <a:off x="367863" y="2514601"/>
              <a:ext cx="7819697" cy="3898557"/>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Calibri" charset="0"/>
              </a:endParaRPr>
            </a:p>
          </p:txBody>
        </p:sp>
      </p:grpSp>
      <p:pic>
        <p:nvPicPr>
          <p:cNvPr id="9" name="Picture 8" descr="DataCenter.jpg">
            <a:extLst>
              <a:ext uri="{FF2B5EF4-FFF2-40B4-BE49-F238E27FC236}">
                <a16:creationId xmlns:a16="http://schemas.microsoft.com/office/drawing/2014/main" id="{B300C01F-F7F1-9842-AE0C-9E4CE8C649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4256" y="2556096"/>
            <a:ext cx="5737848" cy="3825232"/>
          </a:xfrm>
          <a:prstGeom prst="rect">
            <a:avLst/>
          </a:prstGeom>
        </p:spPr>
      </p:pic>
      <p:sp>
        <p:nvSpPr>
          <p:cNvPr id="10" name="Title 1">
            <a:extLst>
              <a:ext uri="{FF2B5EF4-FFF2-40B4-BE49-F238E27FC236}">
                <a16:creationId xmlns:a16="http://schemas.microsoft.com/office/drawing/2014/main" id="{C1090176-778B-FA4B-AE17-74CFBA9261FC}"/>
              </a:ext>
            </a:extLst>
          </p:cNvPr>
          <p:cNvSpPr txBox="1">
            <a:spLocks/>
          </p:cNvSpPr>
          <p:nvPr/>
        </p:nvSpPr>
        <p:spPr>
          <a:xfrm>
            <a:off x="5879976" y="1219199"/>
            <a:ext cx="6235824"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Kelsy Cotto, Felicia Gomez, Obi Griffith, Malachi Griffith, </a:t>
            </a:r>
          </a:p>
          <a:p>
            <a:pPr>
              <a:defRPr/>
            </a:pPr>
            <a:r>
              <a:rPr lang="en-US" sz="1800" dirty="0">
                <a:latin typeface="Calibri"/>
                <a:cs typeface="Calibri"/>
              </a:rPr>
              <a:t>Allegra Petti, Megan </a:t>
            </a:r>
            <a:r>
              <a:rPr lang="en-US" sz="1800" dirty="0" err="1">
                <a:latin typeface="Calibri"/>
                <a:cs typeface="Calibri"/>
              </a:rPr>
              <a:t>Richters</a:t>
            </a:r>
            <a:r>
              <a:rPr lang="en-US" sz="1800" dirty="0">
                <a:latin typeface="Calibri"/>
                <a:cs typeface="Calibri"/>
              </a:rPr>
              <a:t>, Huiming Xia</a:t>
            </a:r>
          </a:p>
          <a:p>
            <a:pPr>
              <a:defRPr/>
            </a:pPr>
            <a:r>
              <a:rPr lang="en-US" sz="1800" dirty="0">
                <a:ln w="1270">
                  <a:solidFill>
                    <a:schemeClr val="tx1">
                      <a:alpha val="38000"/>
                    </a:schemeClr>
                  </a:solidFill>
                </a:ln>
                <a:latin typeface="Calibri"/>
                <a:cs typeface="Calibri"/>
              </a:rPr>
              <a:t>Advanced Sequencing Technologies &amp; Bioinformatics Analysis </a:t>
            </a:r>
            <a:r>
              <a:rPr lang="en-US" sz="1600" dirty="0">
                <a:ln w="1270">
                  <a:solidFill>
                    <a:schemeClr val="tx1">
                      <a:alpha val="38000"/>
                    </a:schemeClr>
                  </a:solidFill>
                </a:ln>
                <a:latin typeface="Calibri"/>
                <a:cs typeface="Calibri"/>
              </a:rPr>
              <a:t>November 16-20, 2020</a:t>
            </a:r>
          </a:p>
        </p:txBody>
      </p:sp>
    </p:spTree>
    <p:extLst>
      <p:ext uri="{BB962C8B-B14F-4D97-AF65-F5344CB8AC3E}">
        <p14:creationId xmlns:p14="http://schemas.microsoft.com/office/powerpoint/2010/main" val="330696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623392" y="980728"/>
            <a:ext cx="10873208" cy="5472608"/>
          </a:xfrm>
        </p:spPr>
        <p:txBody>
          <a:bodyPr/>
          <a:lstStyle/>
          <a:p>
            <a:r>
              <a:rPr lang="en-US" b="1" dirty="0"/>
              <a:t>AWS</a:t>
            </a:r>
            <a:r>
              <a:rPr lang="en-US" dirty="0"/>
              <a:t> - Amazon Web Services. A collection of cloud computing services provided by Amazon.</a:t>
            </a:r>
          </a:p>
          <a:p>
            <a:r>
              <a:rPr lang="en-US" b="1" dirty="0"/>
              <a:t>EC2</a:t>
            </a:r>
            <a:r>
              <a:rPr lang="en-US" dirty="0"/>
              <a:t> - Elastic Compute. An AWS service that allows you to configure and rent computers to meet your compute needs on an as needed basis.</a:t>
            </a:r>
          </a:p>
          <a:p>
            <a:r>
              <a:rPr lang="en-US" b="1" dirty="0"/>
              <a:t>EBS</a:t>
            </a:r>
            <a:r>
              <a:rPr lang="en-US" dirty="0"/>
              <a:t>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938795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080864"/>
            <a:ext cx="10945216" cy="5300464"/>
          </a:xfrm>
        </p:spPr>
        <p:txBody>
          <a:bodyPr/>
          <a:lstStyle/>
          <a:p>
            <a:r>
              <a:rPr lang="en-US" b="1" dirty="0"/>
              <a:t>S3</a:t>
            </a:r>
            <a:r>
              <a:rPr lang="en-US" dirty="0"/>
              <a:t>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b="1" dirty="0"/>
              <a:t>SSD</a:t>
            </a:r>
            <a:r>
              <a:rPr lang="en-US" dirty="0"/>
              <a:t>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907661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908720"/>
            <a:ext cx="10945216" cy="5112568"/>
          </a:xfrm>
        </p:spPr>
        <p:txBody>
          <a:bodyPr/>
          <a:lstStyle/>
          <a:p>
            <a:r>
              <a:rPr lang="en-US" b="1" dirty="0"/>
              <a:t>HDD</a:t>
            </a:r>
            <a:r>
              <a:rPr lang="en-US" dirty="0"/>
              <a:t> - Hard disk drive. A particular type of storage hardware that is generally cheaper and larger but slower than SSD. HDD drives are traditional hard drives that access data on a spinning magnetic disk.</a:t>
            </a:r>
          </a:p>
          <a:p>
            <a:r>
              <a:rPr lang="en-US" b="1" dirty="0"/>
              <a:t>Ephemeral storage </a:t>
            </a:r>
            <a:r>
              <a:rPr lang="en-US" dirty="0"/>
              <a:t>-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498326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850106"/>
          </a:xfrm>
        </p:spPr>
        <p:txBody>
          <a:bodyPr/>
          <a:lstStyle/>
          <a:p>
            <a:r>
              <a:rPr lang="en-US" dirty="0"/>
              <a:t>What is a Region?</a:t>
            </a:r>
          </a:p>
        </p:txBody>
      </p:sp>
      <p:sp>
        <p:nvSpPr>
          <p:cNvPr id="3" name="Content Placeholder 2"/>
          <p:cNvSpPr>
            <a:spLocks noGrp="1"/>
          </p:cNvSpPr>
          <p:nvPr>
            <p:ph idx="1"/>
          </p:nvPr>
        </p:nvSpPr>
        <p:spPr>
          <a:xfrm>
            <a:off x="551384" y="980728"/>
            <a:ext cx="11161240" cy="4968552"/>
          </a:xfrm>
        </p:spPr>
        <p:txBody>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22 regions: (US East (</a:t>
            </a:r>
            <a:r>
              <a:rPr lang="en-US" sz="2400" dirty="0" err="1"/>
              <a:t>N.Virginia</a:t>
            </a:r>
            <a:r>
              <a:rPr lang="en-US" sz="2400" dirty="0"/>
              <a:t>), US East (Ohio), US West (Oregon), US West (N. California), GovCloud (US-West), GovCloud (US-East), Canada (Montreal), EU (Ireland), EU (Frankfurt), EU (London), EU (Paris), EU (Milan), EU (Stockholm), Middle East (Bahrain), Asia Pacific (Singapore), Asia Pacific (Sydney), Asia Pacific (Seoul), Asia Pacific (Tokyo), Asia Pacific (Mumbai), Asia Pacific (Hong Kong), Asia Pacific (Beijing),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973923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376" y="764704"/>
            <a:ext cx="11377264"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676400" y="-27384"/>
            <a:ext cx="8839200" cy="850106"/>
          </a:xfrm>
        </p:spPr>
        <p:txBody>
          <a:bodyPr/>
          <a:lstStyle/>
          <a:p>
            <a:r>
              <a:rPr lang="en-US" dirty="0"/>
              <a:t>What is a Region?</a:t>
            </a:r>
          </a:p>
        </p:txBody>
      </p:sp>
    </p:spTree>
    <p:extLst>
      <p:ext uri="{BB962C8B-B14F-4D97-AF65-F5344CB8AC3E}">
        <p14:creationId xmlns:p14="http://schemas.microsoft.com/office/powerpoint/2010/main" val="493725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3969201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850106"/>
          </a:xfrm>
        </p:spPr>
        <p:txBody>
          <a:bodyPr/>
          <a:lstStyle/>
          <a:p>
            <a:r>
              <a:rPr lang="en-US" dirty="0"/>
              <a:t>What is an AMI/snapshot?</a:t>
            </a:r>
          </a:p>
        </p:txBody>
      </p:sp>
      <p:sp>
        <p:nvSpPr>
          <p:cNvPr id="3" name="Content Placeholder 2"/>
          <p:cNvSpPr>
            <a:spLocks noGrp="1"/>
          </p:cNvSpPr>
          <p:nvPr>
            <p:ph idx="1"/>
          </p:nvPr>
        </p:nvSpPr>
        <p:spPr>
          <a:xfrm>
            <a:off x="479376" y="836712"/>
            <a:ext cx="11377264"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271414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53752"/>
            <a:ext cx="11449272"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623392" y="1268760"/>
            <a:ext cx="10873208"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447214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384"/>
            <a:ext cx="8839200" cy="706090"/>
          </a:xfrm>
        </p:spPr>
        <p:txBody>
          <a:bodyPr/>
          <a:lstStyle/>
          <a:p>
            <a:r>
              <a:rPr lang="en-US" sz="3200" dirty="0"/>
              <a:t>How much does it cost to use AWS EC2 resources?</a:t>
            </a:r>
          </a:p>
        </p:txBody>
      </p:sp>
      <p:pic>
        <p:nvPicPr>
          <p:cNvPr id="4" name="Content Placeholder 3" descr="Screenshot 2017-11-10 13.38.19.png"/>
          <p:cNvPicPr>
            <a:picLocks noGrp="1" noChangeAspect="1"/>
          </p:cNvPicPr>
          <p:nvPr>
            <p:ph idx="1"/>
          </p:nvPr>
        </p:nvPicPr>
        <p:blipFill>
          <a:blip r:embed="rId2">
            <a:extLst>
              <a:ext uri="{28A0092B-C50C-407E-A947-70E740481C1C}">
                <a14:useLocalDpi xmlns:a14="http://schemas.microsoft.com/office/drawing/2010/main" val="0"/>
              </a:ext>
            </a:extLst>
          </a:blip>
          <a:srcRect l="-10419" r="-10419"/>
          <a:stretch>
            <a:fillRect/>
          </a:stretch>
        </p:blipFill>
        <p:spPr>
          <a:xfrm>
            <a:off x="2265736" y="620688"/>
            <a:ext cx="7286648" cy="4465166"/>
          </a:xfrm>
        </p:spPr>
      </p:pic>
      <p:sp>
        <p:nvSpPr>
          <p:cNvPr id="5" name="TextBox 4"/>
          <p:cNvSpPr txBox="1"/>
          <p:nvPr/>
        </p:nvSpPr>
        <p:spPr>
          <a:xfrm>
            <a:off x="1775424" y="5085187"/>
            <a:ext cx="8785075" cy="1323439"/>
          </a:xfrm>
          <a:prstGeom prst="rect">
            <a:avLst/>
          </a:prstGeom>
          <a:noFill/>
        </p:spPr>
        <p:txBody>
          <a:bodyPr wrap="square" rtlCol="0">
            <a:spAutoFit/>
          </a:bodyPr>
          <a:lstStyle/>
          <a:p>
            <a:pPr algn="ctr"/>
            <a:r>
              <a:rPr lang="en-US" sz="2000" dirty="0"/>
              <a:t>Data transfer (GB): In: free or $0.01; Out: free, $0.01 or $0.02</a:t>
            </a:r>
            <a:br>
              <a:rPr lang="en-US" sz="2000" dirty="0"/>
            </a:br>
            <a:r>
              <a:rPr lang="en-US" sz="2000" dirty="0"/>
              <a:t>EBS storage (GB/Month): $0.10</a:t>
            </a:r>
            <a:br>
              <a:rPr lang="en-US" sz="2000" dirty="0"/>
            </a:br>
            <a:r>
              <a:rPr lang="en-US" sz="2000" dirty="0"/>
              <a:t>S3 storage (GB/Month):  $0.023 standard, $0.0125 infrequent access, or $0.004 glacier</a:t>
            </a:r>
          </a:p>
        </p:txBody>
      </p:sp>
    </p:spTree>
    <p:extLst>
      <p:ext uri="{BB962C8B-B14F-4D97-AF65-F5344CB8AC3E}">
        <p14:creationId xmlns:p14="http://schemas.microsoft.com/office/powerpoint/2010/main" val="2452836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479376" y="1052736"/>
            <a:ext cx="11377264" cy="5055840"/>
          </a:xfrm>
        </p:spPr>
        <p:txBody>
          <a:bodyPr/>
          <a:lstStyle/>
          <a:p>
            <a:r>
              <a:rPr lang="en-US" dirty="0"/>
              <a:t>Generally you get an accounting of usage and cost on a 30 day cycle</a:t>
            </a:r>
          </a:p>
          <a:p>
            <a:pPr lvl="1"/>
            <a:r>
              <a:rPr lang="en-US" dirty="0"/>
              <a:t>Pricing is per instance-hour (now instance-second!)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74638"/>
            <a:ext cx="8839200" cy="1143000"/>
          </a:xfrm>
        </p:spPr>
        <p:txBody>
          <a:bodyPr/>
          <a:lstStyle/>
          <a:p>
            <a:r>
              <a:rPr lang="en-US" dirty="0"/>
              <a:t>Amazon AWS documentation</a:t>
            </a:r>
          </a:p>
        </p:txBody>
      </p:sp>
      <p:sp>
        <p:nvSpPr>
          <p:cNvPr id="5" name="Content Placeholder 2"/>
          <p:cNvSpPr>
            <a:spLocks noGrp="1"/>
          </p:cNvSpPr>
          <p:nvPr>
            <p:ph idx="1"/>
          </p:nvPr>
        </p:nvSpPr>
        <p:spPr>
          <a:xfrm>
            <a:off x="695400" y="1600200"/>
            <a:ext cx="10945216" cy="4724400"/>
          </a:xfrm>
        </p:spPr>
        <p:txBody>
          <a:bodyPr/>
          <a:lstStyle/>
          <a:p>
            <a:pPr marL="0" indent="0" algn="ctr">
              <a:buNone/>
            </a:pPr>
            <a:r>
              <a:rPr lang="en-US" dirty="0">
                <a:hlinkClick r:id="rId2"/>
              </a:rPr>
              <a:t>https://rnabio.org/module-00-setup/0000/04/01/Intro_to_AWS/</a:t>
            </a:r>
            <a:endParaRPr lang="en-US" dirty="0"/>
          </a:p>
          <a:p>
            <a:pPr marL="0" indent="0" algn="ctr">
              <a:buNone/>
            </a:pPr>
            <a:endParaRPr lang="en-US" dirty="0">
              <a:hlinkClick r:id="rId3"/>
            </a:endParaRPr>
          </a:p>
          <a:p>
            <a:pPr marL="0" indent="0" algn="ctr">
              <a:buNone/>
            </a:pPr>
            <a:r>
              <a:rPr lang="en-US" dirty="0">
                <a:hlinkClick r:id="rId3"/>
              </a:rPr>
              <a:t>http://aws.amazon.com/console/</a:t>
            </a:r>
            <a:endParaRPr lang="en-US" dirty="0"/>
          </a:p>
        </p:txBody>
      </p:sp>
    </p:spTree>
    <p:extLst>
      <p:ext uri="{BB962C8B-B14F-4D97-AF65-F5344CB8AC3E}">
        <p14:creationId xmlns:p14="http://schemas.microsoft.com/office/powerpoint/2010/main" val="1306161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695400" y="1052513"/>
            <a:ext cx="10945216"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623392" y="1268760"/>
            <a:ext cx="11161240" cy="5055840"/>
          </a:xfrm>
        </p:spPr>
        <p:txBody>
          <a:bodyPr/>
          <a:lstStyle/>
          <a:p>
            <a:r>
              <a:rPr lang="en-US" dirty="0">
                <a:ea typeface="ＭＳ Ｐゴシック" charset="0"/>
              </a:rPr>
              <a:t>Loaded data files to a web server</a:t>
            </a:r>
          </a:p>
          <a:p>
            <a:r>
              <a:rPr lang="en-US" dirty="0">
                <a:ea typeface="ＭＳ Ｐゴシック" charset="0"/>
              </a:rPr>
              <a:t>We brought up an Ubuntu (Linux) instance, and loaded a whole bunch of software for NGS analysis.</a:t>
            </a:r>
          </a:p>
          <a:p>
            <a:r>
              <a:rPr lang="en-US" dirty="0">
                <a:ea typeface="ＭＳ Ｐゴシック" charset="0"/>
              </a:rPr>
              <a:t>We will clone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436698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03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054602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631950" y="-26988"/>
            <a:ext cx="8839200" cy="863601"/>
          </a:xfrm>
        </p:spPr>
        <p:txBody>
          <a:bodyPr/>
          <a:lstStyle/>
          <a:p>
            <a:r>
              <a:rPr lang="en-US" sz="3200" dirty="0"/>
              <a:t>Go to course wiki, “Accessing the cloud” page</a:t>
            </a:r>
          </a:p>
        </p:txBody>
      </p:sp>
      <p:pic>
        <p:nvPicPr>
          <p:cNvPr id="5" name="Picture 4">
            <a:extLst>
              <a:ext uri="{FF2B5EF4-FFF2-40B4-BE49-F238E27FC236}">
                <a16:creationId xmlns:a16="http://schemas.microsoft.com/office/drawing/2014/main" id="{97A988D2-9D51-3148-A2D2-CD90ADD37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1808" y="1533314"/>
            <a:ext cx="8028384" cy="3791372"/>
          </a:xfrm>
          <a:prstGeom prst="rect">
            <a:avLst/>
          </a:prstGeom>
        </p:spPr>
      </p:pic>
    </p:spTree>
    <p:extLst>
      <p:ext uri="{BB962C8B-B14F-4D97-AF65-F5344CB8AC3E}">
        <p14:creationId xmlns:p14="http://schemas.microsoft.com/office/powerpoint/2010/main" val="564387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DD6A67-D55F-5A4F-AA42-70E38500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5022" y="980728"/>
            <a:ext cx="4121956" cy="4699800"/>
          </a:xfrm>
          <a:prstGeom prst="rect">
            <a:avLst/>
          </a:prstGeom>
        </p:spPr>
      </p:pic>
      <p:sp>
        <p:nvSpPr>
          <p:cNvPr id="2" name="Title 1"/>
          <p:cNvSpPr>
            <a:spLocks noGrp="1"/>
          </p:cNvSpPr>
          <p:nvPr>
            <p:ph type="title"/>
          </p:nvPr>
        </p:nvSpPr>
        <p:spPr/>
        <p:txBody>
          <a:bodyPr/>
          <a:lstStyle/>
          <a:p>
            <a:r>
              <a:rPr lang="en-US" dirty="0"/>
              <a:t>Login to AWS console</a:t>
            </a:r>
            <a:br>
              <a:rPr lang="en-US" dirty="0"/>
            </a:br>
            <a:endParaRPr lang="en-US" dirty="0"/>
          </a:p>
        </p:txBody>
      </p:sp>
      <p:sp>
        <p:nvSpPr>
          <p:cNvPr id="5" name="Rectangle 4"/>
          <p:cNvSpPr/>
          <p:nvPr/>
        </p:nvSpPr>
        <p:spPr>
          <a:xfrm>
            <a:off x="2063552" y="5733259"/>
            <a:ext cx="8208912" cy="461665"/>
          </a:xfrm>
          <a:prstGeom prst="rect">
            <a:avLst/>
          </a:prstGeom>
        </p:spPr>
        <p:txBody>
          <a:bodyPr wrap="square">
            <a:spAutoFit/>
          </a:bodyPr>
          <a:lstStyle/>
          <a:p>
            <a:pPr algn="ctr"/>
            <a:r>
              <a:rPr lang="en-US" dirty="0">
                <a:hlinkClick r:id="rId3"/>
              </a:rPr>
              <a:t>https://cshlworkshops.signin.aws.amazon.com/console</a:t>
            </a:r>
            <a:r>
              <a:rPr lang="en-US" dirty="0"/>
              <a:t> </a:t>
            </a:r>
          </a:p>
        </p:txBody>
      </p:sp>
      <p:cxnSp>
        <p:nvCxnSpPr>
          <p:cNvPr id="7" name="Straight Arrow Connector 6"/>
          <p:cNvCxnSpPr/>
          <p:nvPr/>
        </p:nvCxnSpPr>
        <p:spPr>
          <a:xfrm flipH="1">
            <a:off x="7752184"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6F4AD1B-F8C1-9C4F-9FD1-3E1F7E9B75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5212" y="1412776"/>
            <a:ext cx="8521581" cy="4724400"/>
          </a:xfr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4151784" y="26369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554416" y="2564907"/>
            <a:ext cx="3006080" cy="830997"/>
          </a:xfrm>
          <a:prstGeom prst="rect">
            <a:avLst/>
          </a:prstGeom>
          <a:solidFill>
            <a:schemeClr val="bg1"/>
          </a:solidFill>
        </p:spPr>
        <p:txBody>
          <a:bodyPr wrap="square">
            <a:spAutoFit/>
          </a:bodyPr>
          <a:lstStyle/>
          <a:p>
            <a:r>
              <a:rPr lang="en-US" dirty="0"/>
              <a:t>Make sure you are in Virginia region</a:t>
            </a:r>
          </a:p>
        </p:txBody>
      </p:sp>
      <p:cxnSp>
        <p:nvCxnSpPr>
          <p:cNvPr id="7" name="Straight Arrow Connector 6"/>
          <p:cNvCxnSpPr/>
          <p:nvPr/>
        </p:nvCxnSpPr>
        <p:spPr>
          <a:xfrm flipV="1">
            <a:off x="9336360" y="1772816"/>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931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6FC838F-1B0F-5A45-A173-075ADB1B9C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3512" y="1412776"/>
            <a:ext cx="8839200" cy="4040588"/>
          </a:xfrm>
        </p:spPr>
      </p:pic>
      <p:sp>
        <p:nvSpPr>
          <p:cNvPr id="2" name="Title 1"/>
          <p:cNvSpPr>
            <a:spLocks noGrp="1"/>
          </p:cNvSpPr>
          <p:nvPr>
            <p:ph type="title"/>
          </p:nvPr>
        </p:nvSpPr>
        <p:spPr/>
        <p:txBody>
          <a:bodyPr/>
          <a:lstStyle/>
          <a:p>
            <a:r>
              <a:rPr lang="en-US" dirty="0"/>
              <a:t>Launch a new Instance</a:t>
            </a:r>
          </a:p>
        </p:txBody>
      </p:sp>
      <p:cxnSp>
        <p:nvCxnSpPr>
          <p:cNvPr id="5" name="Straight Arrow Connector 4"/>
          <p:cNvCxnSpPr/>
          <p:nvPr/>
        </p:nvCxnSpPr>
        <p:spPr>
          <a:xfrm flipH="1">
            <a:off x="4439816"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0851243-A283-7D40-A922-60E48920A4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628800"/>
            <a:ext cx="8839200" cy="4509524"/>
          </a:xfrm>
        </p:spPr>
      </p:pic>
      <p:sp>
        <p:nvSpPr>
          <p:cNvPr id="2" name="Title 1"/>
          <p:cNvSpPr>
            <a:spLocks noGrp="1"/>
          </p:cNvSpPr>
          <p:nvPr>
            <p:ph type="title"/>
          </p:nvPr>
        </p:nvSpPr>
        <p:spPr/>
        <p:txBody>
          <a:bodyPr/>
          <a:lstStyle/>
          <a:p>
            <a:r>
              <a:rPr lang="en-US" dirty="0"/>
              <a:t>Choose an AMI – Find the CSHL SEQTEC 2019 AMI in the My AMIs</a:t>
            </a:r>
          </a:p>
        </p:txBody>
      </p:sp>
      <p:cxnSp>
        <p:nvCxnSpPr>
          <p:cNvPr id="7" name="Straight Arrow Connector 6"/>
          <p:cNvCxnSpPr/>
          <p:nvPr/>
        </p:nvCxnSpPr>
        <p:spPr>
          <a:xfrm flipH="1">
            <a:off x="2711624" y="371703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10068770" y="4437112"/>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50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39BB7523-E469-104A-BA16-105631740D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7280" y="1556795"/>
            <a:ext cx="8839200" cy="4654925"/>
          </a:xfrm>
        </p:spPr>
      </p:pic>
      <p:sp>
        <p:nvSpPr>
          <p:cNvPr id="2" name="Title 1"/>
          <p:cNvSpPr>
            <a:spLocks noGrp="1"/>
          </p:cNvSpPr>
          <p:nvPr>
            <p:ph type="title"/>
          </p:nvPr>
        </p:nvSpPr>
        <p:spPr/>
        <p:txBody>
          <a:bodyPr/>
          <a:lstStyle/>
          <a:p>
            <a:r>
              <a:rPr lang="en-US" dirty="0"/>
              <a:t>Choose “m5.2xlarge” instance type, then "Next: Configure Instance Details".</a:t>
            </a:r>
          </a:p>
        </p:txBody>
      </p:sp>
      <p:cxnSp>
        <p:nvCxnSpPr>
          <p:cNvPr id="5" name="Straight Arrow Connector 4"/>
          <p:cNvCxnSpPr/>
          <p:nvPr/>
        </p:nvCxnSpPr>
        <p:spPr>
          <a:xfrm flipH="1">
            <a:off x="7392144" y="30689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8832304" y="5922182"/>
            <a:ext cx="151216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88227-765F-5642-A7F2-074324BA0EA6}"/>
              </a:ext>
            </a:extLst>
          </p:cNvPr>
          <p:cNvGrpSpPr/>
          <p:nvPr/>
        </p:nvGrpSpPr>
        <p:grpSpPr>
          <a:xfrm>
            <a:off x="1676399" y="647873"/>
            <a:ext cx="8839201" cy="5562253"/>
            <a:chOff x="1524000" y="-26988"/>
            <a:chExt cx="9144003" cy="6858001"/>
          </a:xfrm>
        </p:grpSpPr>
        <p:sp>
          <p:nvSpPr>
            <p:cNvPr id="4" name="Rectangle 3"/>
            <p:cNvSpPr/>
            <p:nvPr/>
          </p:nvSpPr>
          <p:spPr bwMode="auto">
            <a:xfrm>
              <a:off x="152400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2466978"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2466978"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2466978" y="5438775"/>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8" name="Line 9"/>
            <p:cNvSpPr>
              <a:spLocks noChangeShapeType="1"/>
            </p:cNvSpPr>
            <p:nvPr/>
          </p:nvSpPr>
          <p:spPr bwMode="auto">
            <a:xfrm flipH="1">
              <a:off x="2466978" y="47386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9" name="Line 10"/>
            <p:cNvSpPr>
              <a:spLocks noChangeShapeType="1"/>
            </p:cNvSpPr>
            <p:nvPr/>
          </p:nvSpPr>
          <p:spPr bwMode="auto">
            <a:xfrm flipH="1">
              <a:off x="2466978" y="40290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0" name="Line 11"/>
            <p:cNvSpPr>
              <a:spLocks noChangeShapeType="1"/>
            </p:cNvSpPr>
            <p:nvPr/>
          </p:nvSpPr>
          <p:spPr bwMode="auto">
            <a:xfrm flipH="1">
              <a:off x="2466978" y="33210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1" name="Line 12"/>
            <p:cNvSpPr>
              <a:spLocks noChangeShapeType="1"/>
            </p:cNvSpPr>
            <p:nvPr/>
          </p:nvSpPr>
          <p:spPr bwMode="auto">
            <a:xfrm flipH="1">
              <a:off x="2466978" y="26130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2" name="Line 13"/>
            <p:cNvSpPr>
              <a:spLocks noChangeShapeType="1"/>
            </p:cNvSpPr>
            <p:nvPr/>
          </p:nvSpPr>
          <p:spPr bwMode="auto">
            <a:xfrm flipH="1">
              <a:off x="2466978" y="19113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3" name="Line 14"/>
            <p:cNvSpPr>
              <a:spLocks noChangeShapeType="1"/>
            </p:cNvSpPr>
            <p:nvPr/>
          </p:nvSpPr>
          <p:spPr bwMode="auto">
            <a:xfrm flipH="1">
              <a:off x="2466978" y="12017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4" name="Line 15"/>
            <p:cNvSpPr>
              <a:spLocks noChangeShapeType="1"/>
            </p:cNvSpPr>
            <p:nvPr/>
          </p:nvSpPr>
          <p:spPr bwMode="auto">
            <a:xfrm flipH="1">
              <a:off x="2466978" y="58261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5" name="Line 16"/>
            <p:cNvSpPr>
              <a:spLocks noChangeShapeType="1"/>
            </p:cNvSpPr>
            <p:nvPr/>
          </p:nvSpPr>
          <p:spPr bwMode="auto">
            <a:xfrm flipH="1">
              <a:off x="2466978" y="56769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6" name="Line 17"/>
            <p:cNvSpPr>
              <a:spLocks noChangeShapeType="1"/>
            </p:cNvSpPr>
            <p:nvPr/>
          </p:nvSpPr>
          <p:spPr bwMode="auto">
            <a:xfrm flipH="1">
              <a:off x="2466978" y="558006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7" name="Line 18"/>
            <p:cNvSpPr>
              <a:spLocks noChangeShapeType="1"/>
            </p:cNvSpPr>
            <p:nvPr/>
          </p:nvSpPr>
          <p:spPr bwMode="auto">
            <a:xfrm flipH="1">
              <a:off x="2466978" y="54991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8" name="Line 19"/>
            <p:cNvSpPr>
              <a:spLocks noChangeShapeType="1"/>
            </p:cNvSpPr>
            <p:nvPr/>
          </p:nvSpPr>
          <p:spPr bwMode="auto">
            <a:xfrm flipH="1">
              <a:off x="2466978" y="5126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9" name="Line 20"/>
            <p:cNvSpPr>
              <a:spLocks noChangeShapeType="1"/>
            </p:cNvSpPr>
            <p:nvPr/>
          </p:nvSpPr>
          <p:spPr bwMode="auto">
            <a:xfrm flipH="1">
              <a:off x="2466978" y="49688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0" name="Line 21"/>
            <p:cNvSpPr>
              <a:spLocks noChangeShapeType="1"/>
            </p:cNvSpPr>
            <p:nvPr/>
          </p:nvSpPr>
          <p:spPr bwMode="auto">
            <a:xfrm flipH="1">
              <a:off x="2466978" y="4872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1" name="Line 22"/>
            <p:cNvSpPr>
              <a:spLocks noChangeShapeType="1"/>
            </p:cNvSpPr>
            <p:nvPr/>
          </p:nvSpPr>
          <p:spPr bwMode="auto">
            <a:xfrm flipH="1">
              <a:off x="2466978" y="4797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2" name="Line 23"/>
            <p:cNvSpPr>
              <a:spLocks noChangeShapeType="1"/>
            </p:cNvSpPr>
            <p:nvPr/>
          </p:nvSpPr>
          <p:spPr bwMode="auto">
            <a:xfrm flipH="1">
              <a:off x="2466978" y="4416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3" name="Line 24"/>
            <p:cNvSpPr>
              <a:spLocks noChangeShapeType="1"/>
            </p:cNvSpPr>
            <p:nvPr/>
          </p:nvSpPr>
          <p:spPr bwMode="auto">
            <a:xfrm flipH="1">
              <a:off x="2466978" y="42672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4" name="Line 25"/>
            <p:cNvSpPr>
              <a:spLocks noChangeShapeType="1"/>
            </p:cNvSpPr>
            <p:nvPr/>
          </p:nvSpPr>
          <p:spPr bwMode="auto">
            <a:xfrm flipH="1">
              <a:off x="2466978" y="41640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5" name="Line 26"/>
            <p:cNvSpPr>
              <a:spLocks noChangeShapeType="1"/>
            </p:cNvSpPr>
            <p:nvPr/>
          </p:nvSpPr>
          <p:spPr bwMode="auto">
            <a:xfrm flipH="1">
              <a:off x="2466978" y="40878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6" name="Line 27"/>
            <p:cNvSpPr>
              <a:spLocks noChangeShapeType="1"/>
            </p:cNvSpPr>
            <p:nvPr/>
          </p:nvSpPr>
          <p:spPr bwMode="auto">
            <a:xfrm flipH="1">
              <a:off x="2466978" y="37084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7" name="Line 28"/>
            <p:cNvSpPr>
              <a:spLocks noChangeShapeType="1"/>
            </p:cNvSpPr>
            <p:nvPr/>
          </p:nvSpPr>
          <p:spPr bwMode="auto">
            <a:xfrm flipH="1">
              <a:off x="2466978" y="35591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8" name="Line 29"/>
            <p:cNvSpPr>
              <a:spLocks noChangeShapeType="1"/>
            </p:cNvSpPr>
            <p:nvPr/>
          </p:nvSpPr>
          <p:spPr bwMode="auto">
            <a:xfrm flipH="1">
              <a:off x="2466978" y="34623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9" name="Line 30"/>
            <p:cNvSpPr>
              <a:spLocks noChangeShapeType="1"/>
            </p:cNvSpPr>
            <p:nvPr/>
          </p:nvSpPr>
          <p:spPr bwMode="auto">
            <a:xfrm flipH="1">
              <a:off x="2466978" y="33797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0" name="Line 31"/>
            <p:cNvSpPr>
              <a:spLocks noChangeShapeType="1"/>
            </p:cNvSpPr>
            <p:nvPr/>
          </p:nvSpPr>
          <p:spPr bwMode="auto">
            <a:xfrm flipH="1">
              <a:off x="2466978" y="30067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1" name="Line 32"/>
            <p:cNvSpPr>
              <a:spLocks noChangeShapeType="1"/>
            </p:cNvSpPr>
            <p:nvPr/>
          </p:nvSpPr>
          <p:spPr bwMode="auto">
            <a:xfrm flipH="1">
              <a:off x="2466978" y="28511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2" name="Line 33"/>
            <p:cNvSpPr>
              <a:spLocks noChangeShapeType="1"/>
            </p:cNvSpPr>
            <p:nvPr/>
          </p:nvSpPr>
          <p:spPr bwMode="auto">
            <a:xfrm flipH="1">
              <a:off x="2466978" y="27543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3" name="Line 34"/>
            <p:cNvSpPr>
              <a:spLocks noChangeShapeType="1"/>
            </p:cNvSpPr>
            <p:nvPr/>
          </p:nvSpPr>
          <p:spPr bwMode="auto">
            <a:xfrm flipH="1">
              <a:off x="2466978" y="26781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4" name="Line 35"/>
            <p:cNvSpPr>
              <a:spLocks noChangeShapeType="1"/>
            </p:cNvSpPr>
            <p:nvPr/>
          </p:nvSpPr>
          <p:spPr bwMode="auto">
            <a:xfrm flipH="1">
              <a:off x="2466978" y="2298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5" name="Line 36"/>
            <p:cNvSpPr>
              <a:spLocks noChangeShapeType="1"/>
            </p:cNvSpPr>
            <p:nvPr/>
          </p:nvSpPr>
          <p:spPr bwMode="auto">
            <a:xfrm flipH="1">
              <a:off x="2466978" y="21494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6" name="Line 37"/>
            <p:cNvSpPr>
              <a:spLocks noChangeShapeType="1"/>
            </p:cNvSpPr>
            <p:nvPr/>
          </p:nvSpPr>
          <p:spPr bwMode="auto">
            <a:xfrm flipH="1">
              <a:off x="2466978" y="2044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7" name="Line 38"/>
            <p:cNvSpPr>
              <a:spLocks noChangeShapeType="1"/>
            </p:cNvSpPr>
            <p:nvPr/>
          </p:nvSpPr>
          <p:spPr bwMode="auto">
            <a:xfrm flipH="1">
              <a:off x="2466978" y="1971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8" name="Line 39"/>
            <p:cNvSpPr>
              <a:spLocks noChangeShapeType="1"/>
            </p:cNvSpPr>
            <p:nvPr/>
          </p:nvSpPr>
          <p:spPr bwMode="auto">
            <a:xfrm flipH="1">
              <a:off x="2466978" y="1590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9" name="Line 40"/>
            <p:cNvSpPr>
              <a:spLocks noChangeShapeType="1"/>
            </p:cNvSpPr>
            <p:nvPr/>
          </p:nvSpPr>
          <p:spPr bwMode="auto">
            <a:xfrm flipH="1">
              <a:off x="2466978" y="14414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0" name="Line 41"/>
            <p:cNvSpPr>
              <a:spLocks noChangeShapeType="1"/>
            </p:cNvSpPr>
            <p:nvPr/>
          </p:nvSpPr>
          <p:spPr bwMode="auto">
            <a:xfrm flipH="1">
              <a:off x="2466978" y="1336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1" name="Line 42"/>
            <p:cNvSpPr>
              <a:spLocks noChangeShapeType="1"/>
            </p:cNvSpPr>
            <p:nvPr/>
          </p:nvSpPr>
          <p:spPr bwMode="auto">
            <a:xfrm flipH="1">
              <a:off x="2466978" y="12636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2" name="Rectangle 43"/>
            <p:cNvSpPr>
              <a:spLocks noChangeArrowheads="1"/>
            </p:cNvSpPr>
            <p:nvPr/>
          </p:nvSpPr>
          <p:spPr bwMode="auto">
            <a:xfrm>
              <a:off x="2328863" y="6243641"/>
              <a:ext cx="41504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1990</a:t>
              </a:r>
              <a:endParaRPr lang="en-US" sz="1100" b="1" dirty="0">
                <a:latin typeface="Calibri"/>
                <a:cs typeface="Calibri"/>
              </a:endParaRPr>
            </a:p>
          </p:txBody>
        </p:sp>
        <p:sp>
          <p:nvSpPr>
            <p:cNvPr id="43" name="Rectangle 45"/>
            <p:cNvSpPr>
              <a:spLocks noChangeArrowheads="1"/>
            </p:cNvSpPr>
            <p:nvPr/>
          </p:nvSpPr>
          <p:spPr bwMode="auto">
            <a:xfrm>
              <a:off x="2954338" y="6243641"/>
              <a:ext cx="38549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1992</a:t>
              </a:r>
              <a:endParaRPr lang="en-US" sz="1100" b="1" dirty="0">
                <a:latin typeface="Calibri"/>
                <a:cs typeface="Calibri"/>
              </a:endParaRPr>
            </a:p>
          </p:txBody>
        </p:sp>
        <p:sp>
          <p:nvSpPr>
            <p:cNvPr id="44" name="Rectangle 47"/>
            <p:cNvSpPr>
              <a:spLocks noChangeArrowheads="1"/>
            </p:cNvSpPr>
            <p:nvPr/>
          </p:nvSpPr>
          <p:spPr bwMode="auto">
            <a:xfrm>
              <a:off x="3562350" y="6262690"/>
              <a:ext cx="44790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1994</a:t>
              </a:r>
              <a:endParaRPr lang="en-US" sz="1100" b="1" dirty="0">
                <a:latin typeface="Calibri"/>
                <a:cs typeface="Calibri"/>
              </a:endParaRPr>
            </a:p>
          </p:txBody>
        </p:sp>
        <p:sp>
          <p:nvSpPr>
            <p:cNvPr id="45" name="Rectangle 49"/>
            <p:cNvSpPr>
              <a:spLocks noChangeArrowheads="1"/>
            </p:cNvSpPr>
            <p:nvPr/>
          </p:nvSpPr>
          <p:spPr bwMode="auto">
            <a:xfrm>
              <a:off x="4203700" y="6243641"/>
              <a:ext cx="55146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1996</a:t>
              </a:r>
              <a:endParaRPr lang="en-US" sz="1100" b="1" dirty="0">
                <a:latin typeface="Calibri"/>
                <a:cs typeface="Calibri"/>
              </a:endParaRPr>
            </a:p>
          </p:txBody>
        </p:sp>
        <p:sp>
          <p:nvSpPr>
            <p:cNvPr id="46" name="Rectangle 51"/>
            <p:cNvSpPr>
              <a:spLocks noChangeArrowheads="1"/>
            </p:cNvSpPr>
            <p:nvPr/>
          </p:nvSpPr>
          <p:spPr bwMode="auto">
            <a:xfrm>
              <a:off x="4827588" y="6243641"/>
              <a:ext cx="44901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1998</a:t>
              </a:r>
              <a:endParaRPr lang="en-US" sz="1100" b="1" dirty="0">
                <a:latin typeface="Calibri"/>
                <a:cs typeface="Calibri"/>
              </a:endParaRPr>
            </a:p>
          </p:txBody>
        </p:sp>
        <p:sp>
          <p:nvSpPr>
            <p:cNvPr id="47" name="Rectangle 53"/>
            <p:cNvSpPr>
              <a:spLocks noChangeArrowheads="1"/>
            </p:cNvSpPr>
            <p:nvPr/>
          </p:nvSpPr>
          <p:spPr bwMode="auto">
            <a:xfrm>
              <a:off x="5421313" y="6243641"/>
              <a:ext cx="451216"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2000</a:t>
              </a:r>
              <a:endParaRPr lang="en-US" sz="1100" b="1" dirty="0">
                <a:latin typeface="Calibri"/>
                <a:cs typeface="Calibri"/>
              </a:endParaRPr>
            </a:p>
          </p:txBody>
        </p:sp>
        <p:sp>
          <p:nvSpPr>
            <p:cNvPr id="48" name="Rectangle 55"/>
            <p:cNvSpPr>
              <a:spLocks noChangeArrowheads="1"/>
            </p:cNvSpPr>
            <p:nvPr/>
          </p:nvSpPr>
          <p:spPr bwMode="auto">
            <a:xfrm>
              <a:off x="6046788" y="6243641"/>
              <a:ext cx="49616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2002</a:t>
              </a:r>
              <a:endParaRPr lang="en-US" sz="1100" b="1" dirty="0">
                <a:latin typeface="Calibri"/>
                <a:cs typeface="Calibri"/>
              </a:endParaRPr>
            </a:p>
          </p:txBody>
        </p:sp>
        <p:sp>
          <p:nvSpPr>
            <p:cNvPr id="49" name="Rectangle 57"/>
            <p:cNvSpPr>
              <a:spLocks noChangeArrowheads="1"/>
            </p:cNvSpPr>
            <p:nvPr/>
          </p:nvSpPr>
          <p:spPr bwMode="auto">
            <a:xfrm>
              <a:off x="6672263" y="6243641"/>
              <a:ext cx="54110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2004</a:t>
              </a:r>
              <a:endParaRPr lang="en-US" sz="1100" b="1" dirty="0">
                <a:latin typeface="Calibri"/>
                <a:cs typeface="Calibri"/>
              </a:endParaRPr>
            </a:p>
          </p:txBody>
        </p:sp>
        <p:sp>
          <p:nvSpPr>
            <p:cNvPr id="50" name="Rectangle 59"/>
            <p:cNvSpPr>
              <a:spLocks noChangeArrowheads="1"/>
            </p:cNvSpPr>
            <p:nvPr/>
          </p:nvSpPr>
          <p:spPr bwMode="auto">
            <a:xfrm>
              <a:off x="7297738" y="6243641"/>
              <a:ext cx="43706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2006</a:t>
              </a:r>
              <a:endParaRPr lang="en-US" sz="1100" b="1" dirty="0">
                <a:latin typeface="Calibri"/>
                <a:cs typeface="Calibri"/>
              </a:endParaRPr>
            </a:p>
          </p:txBody>
        </p:sp>
        <p:sp>
          <p:nvSpPr>
            <p:cNvPr id="51" name="Rectangle 61"/>
            <p:cNvSpPr>
              <a:spLocks noChangeArrowheads="1"/>
            </p:cNvSpPr>
            <p:nvPr/>
          </p:nvSpPr>
          <p:spPr bwMode="auto">
            <a:xfrm>
              <a:off x="7920038" y="6243641"/>
              <a:ext cx="48518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2008</a:t>
              </a:r>
              <a:endParaRPr lang="en-US" sz="1100" b="1" dirty="0">
                <a:latin typeface="Calibri"/>
                <a:cs typeface="Calibri"/>
              </a:endParaRPr>
            </a:p>
          </p:txBody>
        </p:sp>
        <p:sp>
          <p:nvSpPr>
            <p:cNvPr id="52" name="Rectangle 62"/>
            <p:cNvSpPr>
              <a:spLocks noChangeArrowheads="1"/>
            </p:cNvSpPr>
            <p:nvPr/>
          </p:nvSpPr>
          <p:spPr bwMode="auto">
            <a:xfrm>
              <a:off x="8340728" y="6243638"/>
              <a:ext cx="6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8537575" y="6243641"/>
              <a:ext cx="463578"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2010</a:t>
              </a:r>
              <a:endParaRPr lang="en-US" sz="1100" b="1" dirty="0">
                <a:latin typeface="Calibri"/>
                <a:cs typeface="Calibri"/>
              </a:endParaRPr>
            </a:p>
          </p:txBody>
        </p:sp>
        <p:sp>
          <p:nvSpPr>
            <p:cNvPr id="54" name="Rectangle 65"/>
            <p:cNvSpPr>
              <a:spLocks noChangeArrowheads="1"/>
            </p:cNvSpPr>
            <p:nvPr/>
          </p:nvSpPr>
          <p:spPr bwMode="auto">
            <a:xfrm>
              <a:off x="9163050" y="6243641"/>
              <a:ext cx="4340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2012</a:t>
              </a:r>
              <a:endParaRPr lang="en-US" sz="1100" b="1" dirty="0">
                <a:latin typeface="Calibri"/>
                <a:cs typeface="Calibri"/>
              </a:endParaRPr>
            </a:p>
          </p:txBody>
        </p:sp>
        <p:sp>
          <p:nvSpPr>
            <p:cNvPr id="55" name="Line 67"/>
            <p:cNvSpPr>
              <a:spLocks noChangeShapeType="1"/>
            </p:cNvSpPr>
            <p:nvPr/>
          </p:nvSpPr>
          <p:spPr bwMode="auto">
            <a:xfrm flipV="1">
              <a:off x="277971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30924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34051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37163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40274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434022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465296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496570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52784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55816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58943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620712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651986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683260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71437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74564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77676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808037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838517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869791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90106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93233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2466978"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2466978" y="54387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79" name="Rectangle 91"/>
            <p:cNvSpPr>
              <a:spLocks noChangeArrowheads="1"/>
            </p:cNvSpPr>
            <p:nvPr/>
          </p:nvSpPr>
          <p:spPr bwMode="auto">
            <a:xfrm>
              <a:off x="2286000" y="6083303"/>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2286000" y="5375278"/>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2073485" y="4675191"/>
              <a:ext cx="27931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a:t>
              </a:r>
              <a:endParaRPr lang="en-US" sz="1100" b="1" dirty="0">
                <a:latin typeface="Calibri"/>
                <a:cs typeface="Calibri"/>
              </a:endParaRPr>
            </a:p>
          </p:txBody>
        </p:sp>
        <p:sp>
          <p:nvSpPr>
            <p:cNvPr id="82" name="Rectangle 94"/>
            <p:cNvSpPr>
              <a:spLocks noChangeArrowheads="1"/>
            </p:cNvSpPr>
            <p:nvPr/>
          </p:nvSpPr>
          <p:spPr bwMode="auto">
            <a:xfrm>
              <a:off x="1924503" y="3965577"/>
              <a:ext cx="42358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a:t>
              </a:r>
              <a:endParaRPr lang="en-US" sz="1100" b="1" dirty="0">
                <a:latin typeface="Calibri"/>
                <a:cs typeface="Calibri"/>
              </a:endParaRPr>
            </a:p>
          </p:txBody>
        </p:sp>
        <p:sp>
          <p:nvSpPr>
            <p:cNvPr id="83" name="Rectangle 95"/>
            <p:cNvSpPr>
              <a:spLocks noChangeArrowheads="1"/>
            </p:cNvSpPr>
            <p:nvPr/>
          </p:nvSpPr>
          <p:spPr bwMode="auto">
            <a:xfrm>
              <a:off x="1850013" y="3257553"/>
              <a:ext cx="49005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a:t>
              </a:r>
              <a:endParaRPr lang="en-US" sz="1100" b="1" dirty="0">
                <a:latin typeface="Calibri"/>
                <a:cs typeface="Calibri"/>
              </a:endParaRPr>
            </a:p>
          </p:txBody>
        </p:sp>
        <p:sp>
          <p:nvSpPr>
            <p:cNvPr id="84" name="Rectangle 96"/>
            <p:cNvSpPr>
              <a:spLocks noChangeArrowheads="1"/>
            </p:cNvSpPr>
            <p:nvPr/>
          </p:nvSpPr>
          <p:spPr bwMode="auto">
            <a:xfrm>
              <a:off x="1775521" y="2555878"/>
              <a:ext cx="55984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a:t>
              </a:r>
              <a:endParaRPr lang="en-US" sz="1100" b="1" dirty="0">
                <a:latin typeface="Calibri"/>
                <a:cs typeface="Calibri"/>
              </a:endParaRPr>
            </a:p>
          </p:txBody>
        </p:sp>
        <p:sp>
          <p:nvSpPr>
            <p:cNvPr id="85" name="Rectangle 97"/>
            <p:cNvSpPr>
              <a:spLocks noChangeArrowheads="1"/>
            </p:cNvSpPr>
            <p:nvPr/>
          </p:nvSpPr>
          <p:spPr bwMode="auto">
            <a:xfrm>
              <a:off x="1701030" y="1847853"/>
              <a:ext cx="62963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a:t>
              </a:r>
              <a:endParaRPr lang="en-US" sz="1100" b="1" dirty="0">
                <a:latin typeface="Calibri"/>
                <a:cs typeface="Calibri"/>
              </a:endParaRPr>
            </a:p>
          </p:txBody>
        </p:sp>
        <p:sp>
          <p:nvSpPr>
            <p:cNvPr id="86" name="Rectangle 98"/>
            <p:cNvSpPr>
              <a:spLocks noChangeArrowheads="1"/>
            </p:cNvSpPr>
            <p:nvPr/>
          </p:nvSpPr>
          <p:spPr bwMode="auto">
            <a:xfrm>
              <a:off x="1626539" y="1139826"/>
              <a:ext cx="696100"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1,000,000</a:t>
              </a:r>
              <a:endParaRPr lang="en-US" sz="1100" b="1" dirty="0">
                <a:latin typeface="Calibri"/>
                <a:cs typeface="Calibri"/>
              </a:endParaRPr>
            </a:p>
          </p:txBody>
        </p:sp>
        <p:sp>
          <p:nvSpPr>
            <p:cNvPr id="87" name="Line 100"/>
            <p:cNvSpPr>
              <a:spLocks noChangeShapeType="1"/>
            </p:cNvSpPr>
            <p:nvPr/>
          </p:nvSpPr>
          <p:spPr bwMode="auto">
            <a:xfrm>
              <a:off x="2430463" y="54387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2430463" y="473868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2430463" y="40290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2430463" y="33210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2430463" y="261302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2430463" y="19113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2430463" y="120173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2436813" y="56769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2436813" y="558006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2436813" y="54991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2436813" y="5126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2436813" y="49688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2436813" y="4872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2436813" y="4797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2436813" y="4416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2436813" y="42672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2436813" y="41640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2436813" y="40878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2436813" y="37084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2436813" y="35591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2436813" y="34623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2436813" y="337978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2436813" y="30067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2436813" y="28511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2436813" y="27543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2436813" y="26781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2436813" y="2298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2436813" y="21494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2436813" y="2044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2436813" y="1971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2436813" y="1590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2436813" y="14414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2436813" y="1336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2436813" y="12636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2466975"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9396413" y="6081716"/>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9396415" y="5530853"/>
              <a:ext cx="200666"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a:t>
              </a:r>
            </a:p>
          </p:txBody>
        </p:sp>
        <p:sp>
          <p:nvSpPr>
            <p:cNvPr id="124" name="Rectangle 138"/>
            <p:cNvSpPr>
              <a:spLocks noChangeArrowheads="1"/>
            </p:cNvSpPr>
            <p:nvPr/>
          </p:nvSpPr>
          <p:spPr bwMode="auto">
            <a:xfrm>
              <a:off x="9396415" y="4986341"/>
              <a:ext cx="27515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a:t>
              </a:r>
            </a:p>
          </p:txBody>
        </p:sp>
        <p:sp>
          <p:nvSpPr>
            <p:cNvPr id="125" name="Rectangle 139"/>
            <p:cNvSpPr>
              <a:spLocks noChangeArrowheads="1"/>
            </p:cNvSpPr>
            <p:nvPr/>
          </p:nvSpPr>
          <p:spPr bwMode="auto">
            <a:xfrm>
              <a:off x="9396413" y="4433889"/>
              <a:ext cx="4986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a:t>
              </a:r>
            </a:p>
          </p:txBody>
        </p:sp>
        <p:sp>
          <p:nvSpPr>
            <p:cNvPr id="126" name="Rectangle 140"/>
            <p:cNvSpPr>
              <a:spLocks noChangeArrowheads="1"/>
            </p:cNvSpPr>
            <p:nvPr/>
          </p:nvSpPr>
          <p:spPr bwMode="auto">
            <a:xfrm>
              <a:off x="9396412" y="3889378"/>
              <a:ext cx="4986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a:t>
              </a:r>
            </a:p>
          </p:txBody>
        </p:sp>
        <p:sp>
          <p:nvSpPr>
            <p:cNvPr id="127" name="Rectangle 141"/>
            <p:cNvSpPr>
              <a:spLocks noChangeArrowheads="1"/>
            </p:cNvSpPr>
            <p:nvPr/>
          </p:nvSpPr>
          <p:spPr bwMode="auto">
            <a:xfrm>
              <a:off x="9396415" y="3338516"/>
              <a:ext cx="57312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a:t>
              </a:r>
            </a:p>
          </p:txBody>
        </p:sp>
        <p:sp>
          <p:nvSpPr>
            <p:cNvPr id="128" name="Rectangle 142"/>
            <p:cNvSpPr>
              <a:spLocks noChangeArrowheads="1"/>
            </p:cNvSpPr>
            <p:nvPr/>
          </p:nvSpPr>
          <p:spPr bwMode="auto">
            <a:xfrm>
              <a:off x="9396415" y="2786066"/>
              <a:ext cx="78074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a:t>
              </a:r>
            </a:p>
          </p:txBody>
        </p:sp>
        <p:sp>
          <p:nvSpPr>
            <p:cNvPr id="129" name="Rectangle 143"/>
            <p:cNvSpPr>
              <a:spLocks noChangeArrowheads="1"/>
            </p:cNvSpPr>
            <p:nvPr/>
          </p:nvSpPr>
          <p:spPr bwMode="auto">
            <a:xfrm>
              <a:off x="9396413" y="2241552"/>
              <a:ext cx="78074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a:t>
              </a:r>
            </a:p>
          </p:txBody>
        </p:sp>
        <p:sp>
          <p:nvSpPr>
            <p:cNvPr id="130" name="Rectangle 144"/>
            <p:cNvSpPr>
              <a:spLocks noChangeArrowheads="1"/>
            </p:cNvSpPr>
            <p:nvPr/>
          </p:nvSpPr>
          <p:spPr bwMode="auto">
            <a:xfrm>
              <a:off x="9396413" y="1689102"/>
              <a:ext cx="78074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a:t>
              </a:r>
            </a:p>
          </p:txBody>
        </p:sp>
        <p:sp>
          <p:nvSpPr>
            <p:cNvPr id="131" name="Rectangle 145"/>
            <p:cNvSpPr>
              <a:spLocks noChangeArrowheads="1"/>
            </p:cNvSpPr>
            <p:nvPr/>
          </p:nvSpPr>
          <p:spPr bwMode="auto">
            <a:xfrm>
              <a:off x="9396414" y="1138241"/>
              <a:ext cx="102006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9323388" y="61468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9323388" y="55943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9323388" y="50498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9323388" y="4498975"/>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9323388" y="3948113"/>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9323388" y="34036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9323388" y="28511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9323388" y="22987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9323388" y="175418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9323388" y="12017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9323388"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dirty="0">
                <a:latin typeface="Calibri"/>
                <a:cs typeface="Calibri"/>
              </a:endParaRPr>
            </a:p>
          </p:txBody>
        </p:sp>
        <p:sp>
          <p:nvSpPr>
            <p:cNvPr id="143" name="Rectangle 224"/>
            <p:cNvSpPr>
              <a:spLocks noChangeArrowheads="1"/>
            </p:cNvSpPr>
            <p:nvPr/>
          </p:nvSpPr>
          <p:spPr bwMode="auto">
            <a:xfrm>
              <a:off x="1671638" y="663573"/>
              <a:ext cx="1146757" cy="43009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rPr>
                <a:t>Disk Storage</a:t>
              </a:r>
            </a:p>
            <a:p>
              <a:r>
                <a:rPr lang="en-US" sz="1100" b="1" dirty="0">
                  <a:solidFill>
                    <a:srgbClr val="1A1A1A"/>
                  </a:solidFill>
                </a:rPr>
                <a:t>(Mbytes/$)</a:t>
              </a:r>
              <a:endParaRPr lang="en-US" sz="1100" b="1" dirty="0"/>
            </a:p>
          </p:txBody>
        </p:sp>
        <p:sp>
          <p:nvSpPr>
            <p:cNvPr id="144" name="Rectangle 225"/>
            <p:cNvSpPr>
              <a:spLocks noChangeArrowheads="1"/>
            </p:cNvSpPr>
            <p:nvPr/>
          </p:nvSpPr>
          <p:spPr bwMode="auto">
            <a:xfrm>
              <a:off x="9413878" y="663575"/>
              <a:ext cx="1254125" cy="3381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2430466" y="1911353"/>
              <a:ext cx="6892925" cy="4271963"/>
              <a:chOff x="629" y="1327"/>
              <a:chExt cx="4787" cy="2967"/>
            </a:xfrm>
          </p:grpSpPr>
          <p:sp>
            <p:nvSpPr>
              <p:cNvPr id="146" name="Text Box 313"/>
              <p:cNvSpPr txBox="1">
                <a:spLocks noChangeArrowheads="1"/>
              </p:cNvSpPr>
              <p:nvPr/>
            </p:nvSpPr>
            <p:spPr bwMode="auto">
              <a:xfrm>
                <a:off x="1322" y="2008"/>
                <a:ext cx="1697"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2436813" y="3679828"/>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 name="Text Box 393"/>
              <p:cNvSpPr txBox="1">
                <a:spLocks noChangeArrowheads="1"/>
              </p:cNvSpPr>
              <p:nvPr/>
            </p:nvSpPr>
            <p:spPr bwMode="auto">
              <a:xfrm>
                <a:off x="2407" y="3598"/>
                <a:ext cx="1699"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224" name="Group 401"/>
            <p:cNvGrpSpPr>
              <a:grpSpLocks/>
            </p:cNvGrpSpPr>
            <p:nvPr/>
          </p:nvGrpSpPr>
          <p:grpSpPr bwMode="auto">
            <a:xfrm>
              <a:off x="6708777" y="1201741"/>
              <a:ext cx="2589675" cy="3709923"/>
              <a:chOff x="3601" y="835"/>
              <a:chExt cx="1798" cy="2576"/>
            </a:xfrm>
          </p:grpSpPr>
          <p:sp>
            <p:nvSpPr>
              <p:cNvPr id="225" name="Text Box 232"/>
              <p:cNvSpPr txBox="1">
                <a:spLocks noChangeArrowheads="1"/>
              </p:cNvSpPr>
              <p:nvPr/>
            </p:nvSpPr>
            <p:spPr bwMode="auto">
              <a:xfrm>
                <a:off x="3951" y="3016"/>
                <a:ext cx="1448"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a:t>
                </a:r>
                <a:r>
                  <a:rPr lang="en-US" sz="1100" i="1" dirty="0" err="1">
                    <a:latin typeface="Calibri"/>
                    <a:ea typeface="ヒラギノ角ゴ ProN W3" pitchFamily="-110" charset="-128"/>
                    <a:cs typeface="Calibri"/>
                    <a:sym typeface="Arial" pitchFamily="-110" charset="0"/>
                  </a:rPr>
                  <a:t>mo</a:t>
                </a:r>
                <a:endParaRPr lang="en-US" sz="1100" i="1" dirty="0">
                  <a:latin typeface="Calibri"/>
                  <a:ea typeface="ヒラギノ角ゴ ProN W3" pitchFamily="-110" charset="-128"/>
                  <a:cs typeface="Calibri"/>
                  <a:sym typeface="Arial" pitchFamily="-110" charset="0"/>
                </a:endParaRP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453" y="652378"/>
              <a:ext cx="4427424" cy="1657438"/>
            </a:xfrm>
            <a:prstGeom prst="rect">
              <a:avLst/>
            </a:prstGeom>
            <a:ln>
              <a:noFill/>
            </a:ln>
            <a:effectLst>
              <a:outerShdw blurRad="292100" dist="139700" dir="2700000" algn="tl" rotWithShape="0">
                <a:srgbClr val="333333">
                  <a:alpha val="65000"/>
                </a:srgbClr>
              </a:outerShdw>
            </a:effectLst>
          </p:spPr>
        </p:pic>
      </p:grpSp>
      <p:sp>
        <p:nvSpPr>
          <p:cNvPr id="245" name="Title 1"/>
          <p:cNvSpPr txBox="1">
            <a:spLocks/>
          </p:cNvSpPr>
          <p:nvPr/>
        </p:nvSpPr>
        <p:spPr bwMode="auto">
          <a:xfrm>
            <a:off x="1676400" y="17911"/>
            <a:ext cx="88392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91E5034-976B-DF48-8210-8B401F0EF1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556795"/>
            <a:ext cx="8839200" cy="4687161"/>
          </a:xfrm>
        </p:spPr>
      </p:pic>
      <p:sp>
        <p:nvSpPr>
          <p:cNvPr id="2" name="Title 1"/>
          <p:cNvSpPr>
            <a:spLocks noGrp="1"/>
          </p:cNvSpPr>
          <p:nvPr>
            <p:ph type="title"/>
          </p:nvPr>
        </p:nvSpPr>
        <p:spPr/>
        <p:txBody>
          <a:bodyPr/>
          <a:lstStyle/>
          <a:p>
            <a:r>
              <a:rPr lang="en-US" dirty="0"/>
              <a:t>Select "Protect against accidental termination", then "Next: Add Storage".</a:t>
            </a:r>
          </a:p>
        </p:txBody>
      </p:sp>
      <p:cxnSp>
        <p:nvCxnSpPr>
          <p:cNvPr id="5" name="Straight Arrow Connector 4"/>
          <p:cNvCxnSpPr/>
          <p:nvPr/>
        </p:nvCxnSpPr>
        <p:spPr>
          <a:xfrm flipH="1">
            <a:off x="5663952" y="458112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9480376" y="5949280"/>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694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F229A7-7887-4649-BE28-B49572A3A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1372494"/>
            <a:ext cx="9001000" cy="4864821"/>
          </a:xfrm>
          <a:prstGeom prst="rect">
            <a:avLst/>
          </a:prstGeom>
        </p:spPr>
      </p:pic>
      <p:sp>
        <p:nvSpPr>
          <p:cNvPr id="2" name="Title 1"/>
          <p:cNvSpPr>
            <a:spLocks noGrp="1"/>
          </p:cNvSpPr>
          <p:nvPr>
            <p:ph type="title"/>
          </p:nvPr>
        </p:nvSpPr>
        <p:spPr/>
        <p:txBody>
          <a:bodyPr/>
          <a:lstStyle/>
          <a:p>
            <a:r>
              <a:rPr lang="en-US" sz="2400" dirty="0"/>
              <a:t>You should see "snap-</a:t>
            </a:r>
            <a:r>
              <a:rPr lang="en-US" sz="2400" dirty="0" err="1"/>
              <a:t>xxxxxxx</a:t>
            </a:r>
            <a:r>
              <a:rPr lang="en-US" sz="2400" dirty="0"/>
              <a:t>" (32GB) and "snap-</a:t>
            </a:r>
            <a:r>
              <a:rPr lang="en-US" sz="2400" dirty="0" err="1"/>
              <a:t>xxxxxxx</a:t>
            </a:r>
            <a:r>
              <a:rPr lang="en-US" sz="2400" dirty="0"/>
              <a:t>" (250GB) as the two storage volumes selected. Then, "Next: Tag Instance"</a:t>
            </a:r>
          </a:p>
        </p:txBody>
      </p:sp>
      <p:sp>
        <p:nvSpPr>
          <p:cNvPr id="5" name="Rectangle 4"/>
          <p:cNvSpPr/>
          <p:nvPr/>
        </p:nvSpPr>
        <p:spPr>
          <a:xfrm>
            <a:off x="1631504" y="3284984"/>
            <a:ext cx="7416824" cy="50405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9624392" y="5877272"/>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3E071919-6162-CC48-8A09-B2960A4FDC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556795"/>
            <a:ext cx="8839200" cy="4670129"/>
          </a:xfrm>
        </p:spPr>
      </p:pic>
      <p:sp>
        <p:nvSpPr>
          <p:cNvPr id="2" name="Title 1"/>
          <p:cNvSpPr>
            <a:spLocks noGrp="1"/>
          </p:cNvSpPr>
          <p:nvPr>
            <p:ph type="title"/>
          </p:nvPr>
        </p:nvSpPr>
        <p:spPr/>
        <p:txBody>
          <a:bodyPr/>
          <a:lstStyle/>
          <a:p>
            <a:r>
              <a:rPr lang="en-US" sz="2800" dirty="0"/>
              <a:t>Create a tag like “Name=</a:t>
            </a:r>
            <a:r>
              <a:rPr lang="en-US" sz="2800" dirty="0" err="1"/>
              <a:t>KelsyCotto</a:t>
            </a:r>
            <a:r>
              <a:rPr lang="en-US" sz="2800" dirty="0"/>
              <a:t>” [use your own name]. Then hit "Next: Configure Security Group".</a:t>
            </a:r>
          </a:p>
        </p:txBody>
      </p:sp>
      <p:cxnSp>
        <p:nvCxnSpPr>
          <p:cNvPr id="5" name="Straight Arrow Connector 4"/>
          <p:cNvCxnSpPr/>
          <p:nvPr/>
        </p:nvCxnSpPr>
        <p:spPr>
          <a:xfrm flipV="1">
            <a:off x="5447928" y="3429000"/>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135563" y="4077075"/>
            <a:ext cx="7500771" cy="954107"/>
          </a:xfrm>
          <a:prstGeom prst="rect">
            <a:avLst/>
          </a:prstGeom>
          <a:no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
        <p:nvSpPr>
          <p:cNvPr id="9" name="Rectangle 8"/>
          <p:cNvSpPr/>
          <p:nvPr/>
        </p:nvSpPr>
        <p:spPr>
          <a:xfrm>
            <a:off x="8904312" y="5915698"/>
            <a:ext cx="1584176" cy="32161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205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61161670-9DAF-8A4B-83BD-6FA701BC55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528" y="1484784"/>
            <a:ext cx="8571042" cy="4724400"/>
          </a:xfrm>
        </p:spPr>
      </p:pic>
      <p:sp>
        <p:nvSpPr>
          <p:cNvPr id="2" name="Title 1"/>
          <p:cNvSpPr>
            <a:spLocks noGrp="1"/>
          </p:cNvSpPr>
          <p:nvPr>
            <p:ph type="title"/>
          </p:nvPr>
        </p:nvSpPr>
        <p:spPr/>
        <p:txBody>
          <a:bodyPr/>
          <a:lstStyle/>
          <a:p>
            <a:r>
              <a:rPr lang="en-US" sz="2400" dirty="0"/>
              <a:t>Select an Existing Security Group, choose "SSH_HTTP". Then hit "Review and Launch". </a:t>
            </a:r>
          </a:p>
        </p:txBody>
      </p:sp>
      <p:cxnSp>
        <p:nvCxnSpPr>
          <p:cNvPr id="5" name="Straight Arrow Connector 4"/>
          <p:cNvCxnSpPr/>
          <p:nvPr/>
        </p:nvCxnSpPr>
        <p:spPr>
          <a:xfrm flipH="1">
            <a:off x="5375920" y="29969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7464152"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9336360" y="5888158"/>
            <a:ext cx="1080120" cy="27714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1B4039B4-EF23-024E-86E9-D80EAADA9C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484787"/>
            <a:ext cx="8839200" cy="4663705"/>
          </a:xfrm>
        </p:spPr>
      </p:pic>
      <p:sp>
        <p:nvSpPr>
          <p:cNvPr id="2" name="Title 1"/>
          <p:cNvSpPr>
            <a:spLocks noGrp="1"/>
          </p:cNvSpPr>
          <p:nvPr>
            <p:ph type="title"/>
          </p:nvPr>
        </p:nvSpPr>
        <p:spPr/>
        <p:txBody>
          <a:bodyPr/>
          <a:lstStyle/>
          <a:p>
            <a:r>
              <a:rPr lang="en-US" dirty="0"/>
              <a:t>Review the details of your instance, note the warnings, then hit Launch</a:t>
            </a:r>
          </a:p>
        </p:txBody>
      </p:sp>
      <p:sp>
        <p:nvSpPr>
          <p:cNvPr id="7" name="Rectangle 6"/>
          <p:cNvSpPr/>
          <p:nvPr/>
        </p:nvSpPr>
        <p:spPr>
          <a:xfrm>
            <a:off x="9912424" y="5877272"/>
            <a:ext cx="504056" cy="24068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775520" y="2509712"/>
            <a:ext cx="8568952" cy="136815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4943872"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6816080" y="544522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4378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7E55F5A8-9EA6-ED4F-83FC-10232B5EAF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3512" y="1472496"/>
            <a:ext cx="8839200" cy="4692811"/>
          </a:xfrm>
        </p:spPr>
      </p:pic>
      <p:sp>
        <p:nvSpPr>
          <p:cNvPr id="2" name="Title 1"/>
          <p:cNvSpPr>
            <a:spLocks noGrp="1"/>
          </p:cNvSpPr>
          <p:nvPr>
            <p:ph type="title"/>
          </p:nvPr>
        </p:nvSpPr>
        <p:spPr/>
        <p:txBody>
          <a:bodyPr/>
          <a:lstStyle/>
          <a:p>
            <a:r>
              <a:rPr lang="en-US" dirty="0"/>
              <a:t>Choose an existing key pair: ”cshl</a:t>
            </a:r>
            <a:r>
              <a:rPr lang="en-US"/>
              <a:t>_2019_</a:t>
            </a:r>
            <a:r>
              <a:rPr lang="en-US" dirty="0"/>
              <a:t>student" and then Launch.</a:t>
            </a:r>
          </a:p>
        </p:txBody>
      </p:sp>
      <p:cxnSp>
        <p:nvCxnSpPr>
          <p:cNvPr id="5" name="Straight Arrow Connector 4"/>
          <p:cNvCxnSpPr/>
          <p:nvPr/>
        </p:nvCxnSpPr>
        <p:spPr>
          <a:xfrm flipH="1">
            <a:off x="6240016"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5087888"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6283153"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7176120" y="4928028"/>
            <a:ext cx="986206" cy="301175"/>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795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AF5E0A-93B4-8A48-A685-62BA868A1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6656" y="1484784"/>
            <a:ext cx="8478688" cy="4751436"/>
          </a:xfrm>
          <a:prstGeom prst="rect">
            <a:avLst/>
          </a:prstGeom>
        </p:spPr>
      </p:pic>
      <p:sp>
        <p:nvSpPr>
          <p:cNvPr id="2" name="Title 1"/>
          <p:cNvSpPr>
            <a:spLocks noGrp="1"/>
          </p:cNvSpPr>
          <p:nvPr>
            <p:ph type="title"/>
          </p:nvPr>
        </p:nvSpPr>
        <p:spPr/>
        <p:txBody>
          <a:bodyPr/>
          <a:lstStyle/>
          <a:p>
            <a:r>
              <a:rPr lang="en-US" dirty="0"/>
              <a:t>View Instances to see your new instance spinning up!</a:t>
            </a:r>
          </a:p>
        </p:txBody>
      </p:sp>
      <p:sp>
        <p:nvSpPr>
          <p:cNvPr id="5" name="Rectangle 4"/>
          <p:cNvSpPr/>
          <p:nvPr/>
        </p:nvSpPr>
        <p:spPr>
          <a:xfrm>
            <a:off x="9480379" y="5978890"/>
            <a:ext cx="820959" cy="25733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2CD65567-3FF6-0146-868C-32F706860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772816"/>
            <a:ext cx="8839200" cy="3490554"/>
          </a:xfrm>
        </p:spPr>
      </p:pic>
      <p:sp>
        <p:nvSpPr>
          <p:cNvPr id="2" name="Title 1"/>
          <p:cNvSpPr>
            <a:spLocks noGrp="1"/>
          </p:cNvSpPr>
          <p:nvPr>
            <p:ph type="title"/>
          </p:nvPr>
        </p:nvSpPr>
        <p:spPr/>
        <p:txBody>
          <a:bodyPr/>
          <a:lstStyle/>
          <a:p>
            <a:r>
              <a:rPr lang="en-US" sz="3200" dirty="0"/>
              <a:t>Find YOUR instance, select it, and then hit connect for instructions on how to connect (It may take some time for your instance to be ready)</a:t>
            </a:r>
          </a:p>
        </p:txBody>
      </p:sp>
      <p:cxnSp>
        <p:nvCxnSpPr>
          <p:cNvPr id="5" name="Straight Arrow Connector 4"/>
          <p:cNvCxnSpPr/>
          <p:nvPr/>
        </p:nvCxnSpPr>
        <p:spPr>
          <a:xfrm flipH="1">
            <a:off x="4079776" y="364502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4223792" y="2125293"/>
            <a:ext cx="576064"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296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pic>
        <p:nvPicPr>
          <p:cNvPr id="7" name="Content Placeholder 6">
            <a:extLst>
              <a:ext uri="{FF2B5EF4-FFF2-40B4-BE49-F238E27FC236}">
                <a16:creationId xmlns:a16="http://schemas.microsoft.com/office/drawing/2014/main" id="{D2559DD1-D473-4140-B134-5796467E32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6660" y="1600200"/>
            <a:ext cx="8578685" cy="4724400"/>
          </a:xfrm>
        </p:spPr>
      </p:pic>
    </p:spTree>
    <p:extLst>
      <p:ext uri="{BB962C8B-B14F-4D97-AF65-F5344CB8AC3E}">
        <p14:creationId xmlns:p14="http://schemas.microsoft.com/office/powerpoint/2010/main" val="463268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631950" y="-26988"/>
            <a:ext cx="8839200" cy="863601"/>
          </a:xfrm>
        </p:spPr>
        <p:txBody>
          <a:bodyPr/>
          <a:lstStyle/>
          <a:p>
            <a:r>
              <a:rPr lang="en-US" sz="3200" dirty="0">
                <a:ea typeface="ＭＳ Ｐゴシック" charset="0"/>
              </a:rPr>
              <a:t>Opening a ‘terminal session’ on a Mac</a:t>
            </a: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Lst>
        </p:spPr>
      </p:pic>
      <p:sp>
        <p:nvSpPr>
          <p:cNvPr id="10" name="Oval 2"/>
          <p:cNvSpPr>
            <a:spLocks noChangeArrowheads="1"/>
          </p:cNvSpPr>
          <p:nvPr/>
        </p:nvSpPr>
        <p:spPr bwMode="auto">
          <a:xfrm>
            <a:off x="2559053" y="2697166"/>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2620966" y="4846641"/>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3795" y="3933059"/>
            <a:ext cx="6283031" cy="2187163"/>
          </a:xfrm>
          <a:prstGeom prst="rect">
            <a:avLst/>
          </a:prstGeom>
        </p:spPr>
      </p:pic>
      <p:sp>
        <p:nvSpPr>
          <p:cNvPr id="12" name="Oval 3"/>
          <p:cNvSpPr>
            <a:spLocks noChangeArrowheads="1"/>
          </p:cNvSpPr>
          <p:nvPr/>
        </p:nvSpPr>
        <p:spPr bwMode="auto">
          <a:xfrm>
            <a:off x="5087891" y="5517235"/>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4439816" y="1196755"/>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2855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3791747" y="2027752"/>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3503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7896200" y="3140971"/>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5951987" y="3602636"/>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33032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551384" y="1116013"/>
            <a:ext cx="9964216" cy="5208587"/>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9" y="1916832"/>
            <a:ext cx="5895451" cy="41469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676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cshl</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676400" y="2008302"/>
            <a:ext cx="8839200" cy="2428810"/>
          </a:xfrm>
        </p:spPr>
      </p:pic>
      <p:sp>
        <p:nvSpPr>
          <p:cNvPr id="2" name="TextBox 1"/>
          <p:cNvSpPr txBox="1"/>
          <p:nvPr/>
        </p:nvSpPr>
        <p:spPr>
          <a:xfrm>
            <a:off x="7248128" y="3861051"/>
            <a:ext cx="1571264" cy="830997"/>
          </a:xfrm>
          <a:prstGeom prst="rect">
            <a:avLst/>
          </a:prstGeom>
          <a:noFill/>
        </p:spPr>
        <p:txBody>
          <a:bodyPr wrap="none" rtlCol="0">
            <a:spAutoFit/>
          </a:bodyPr>
          <a:lstStyle/>
          <a:p>
            <a:r>
              <a:rPr lang="en-US" dirty="0" err="1"/>
              <a:t>mkdir</a:t>
            </a:r>
            <a:r>
              <a:rPr lang="en-US" dirty="0"/>
              <a:t> </a:t>
            </a:r>
            <a:r>
              <a:rPr lang="en-US" dirty="0" err="1"/>
              <a:t>cshl</a:t>
            </a:r>
            <a:endParaRPr lang="en-US" dirty="0"/>
          </a:p>
          <a:p>
            <a:r>
              <a:rPr lang="en-US" dirty="0"/>
              <a:t>cd </a:t>
            </a:r>
            <a:r>
              <a:rPr lang="en-US" dirty="0" err="1"/>
              <a:t>cshl</a:t>
            </a:r>
            <a:endParaRPr lang="en-US" dirty="0"/>
          </a:p>
        </p:txBody>
      </p:sp>
    </p:spTree>
    <p:extLst>
      <p:ext uri="{BB962C8B-B14F-4D97-AF65-F5344CB8AC3E}">
        <p14:creationId xmlns:p14="http://schemas.microsoft.com/office/powerpoint/2010/main" val="958842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E6E382-6F54-8248-BC1E-67A366394D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4087" y="1772816"/>
            <a:ext cx="8676456" cy="4013804"/>
          </a:xfrm>
          <a:prstGeom prst="rect">
            <a:avLst/>
          </a:prstGeom>
        </p:spPr>
      </p:pic>
      <p:sp>
        <p:nvSpPr>
          <p:cNvPr id="2" name="Title 1"/>
          <p:cNvSpPr>
            <a:spLocks noGrp="1"/>
          </p:cNvSpPr>
          <p:nvPr>
            <p:ph type="title"/>
          </p:nvPr>
        </p:nvSpPr>
        <p:spPr>
          <a:xfrm>
            <a:off x="1703512" y="188640"/>
            <a:ext cx="8839200" cy="1143000"/>
          </a:xfrm>
        </p:spPr>
        <p:txBody>
          <a:bodyPr/>
          <a:lstStyle/>
          <a:p>
            <a:r>
              <a:rPr lang="en-US" dirty="0"/>
              <a:t>Download .</a:t>
            </a:r>
            <a:r>
              <a:rPr lang="en-US" dirty="0" err="1"/>
              <a:t>pem</a:t>
            </a:r>
            <a:r>
              <a:rPr lang="en-US" dirty="0"/>
              <a:t> file to </a:t>
            </a:r>
            <a:r>
              <a:rPr lang="en-US" dirty="0" err="1"/>
              <a:t>cshl</a:t>
            </a:r>
            <a:r>
              <a:rPr lang="en-US" dirty="0"/>
              <a:t> directory from course wiki</a:t>
            </a:r>
          </a:p>
        </p:txBody>
      </p:sp>
      <p:cxnSp>
        <p:nvCxnSpPr>
          <p:cNvPr id="5" name="Straight Arrow Connector 4">
            <a:extLst>
              <a:ext uri="{FF2B5EF4-FFF2-40B4-BE49-F238E27FC236}">
                <a16:creationId xmlns:a16="http://schemas.microsoft.com/office/drawing/2014/main" id="{14714304-3DD9-244B-9216-04C2FC8BE7E1}"/>
              </a:ext>
            </a:extLst>
          </p:cNvPr>
          <p:cNvCxnSpPr/>
          <p:nvPr/>
        </p:nvCxnSpPr>
        <p:spPr>
          <a:xfrm flipH="1">
            <a:off x="3215680" y="47971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2135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676400" y="44624"/>
            <a:ext cx="8839200" cy="792088"/>
          </a:xfrm>
        </p:spPr>
        <p:txBody>
          <a:bodyPr/>
          <a:lstStyle/>
          <a:p>
            <a:r>
              <a:rPr lang="en-US" sz="3200" dirty="0">
                <a:ea typeface="ＭＳ Ｐゴシック" charset="0"/>
              </a:rPr>
              <a:t>Viewing the ‘key’ file once downloaded</a:t>
            </a:r>
          </a:p>
        </p:txBody>
      </p:sp>
      <p:sp>
        <p:nvSpPr>
          <p:cNvPr id="2" name="TextBox 1"/>
          <p:cNvSpPr txBox="1"/>
          <p:nvPr/>
        </p:nvSpPr>
        <p:spPr>
          <a:xfrm>
            <a:off x="3071667" y="836715"/>
            <a:ext cx="3951723" cy="461665"/>
          </a:xfrm>
          <a:prstGeom prst="rect">
            <a:avLst/>
          </a:prstGeom>
          <a:noFill/>
        </p:spPr>
        <p:txBody>
          <a:bodyPr wrap="none" rtlCol="0">
            <a:spAutoFit/>
          </a:bodyPr>
          <a:lstStyle/>
          <a:p>
            <a:r>
              <a:rPr lang="en-US" dirty="0"/>
              <a:t>cat cshl_2019_student.pem</a:t>
            </a:r>
          </a:p>
        </p:txBody>
      </p:sp>
      <p:pic>
        <p:nvPicPr>
          <p:cNvPr id="7" name="Content Placeholder 6">
            <a:extLst>
              <a:ext uri="{FF2B5EF4-FFF2-40B4-BE49-F238E27FC236}">
                <a16:creationId xmlns:a16="http://schemas.microsoft.com/office/drawing/2014/main" id="{9AF5E4D9-D5B0-B446-8DFE-4B94BF5E65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9051" y="1600200"/>
            <a:ext cx="6233903" cy="4724400"/>
          </a:xfrm>
        </p:spPr>
      </p:pic>
    </p:spTree>
    <p:extLst>
      <p:ext uri="{BB962C8B-B14F-4D97-AF65-F5344CB8AC3E}">
        <p14:creationId xmlns:p14="http://schemas.microsoft.com/office/powerpoint/2010/main" val="3759644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3388" y="1052516"/>
            <a:ext cx="8839200" cy="5184775"/>
          </a:xfrm>
        </p:spPr>
        <p:txBody>
          <a:bodyPr/>
          <a:lstStyle/>
          <a:p>
            <a:pPr marL="0" indent="0">
              <a:buNone/>
              <a:defRPr/>
            </a:pPr>
            <a:r>
              <a:rPr lang="en-US" dirty="0" err="1"/>
              <a:t>ls</a:t>
            </a:r>
            <a:r>
              <a:rPr lang="en-US" dirty="0"/>
              <a:t> -l (long listing)</a:t>
            </a:r>
          </a:p>
          <a:p>
            <a:pPr marL="0" indent="0">
              <a:buNone/>
              <a:defRPr/>
            </a:pPr>
            <a:r>
              <a:rPr lang="en-US" sz="1800" dirty="0"/>
              <a:t>-</a:t>
            </a:r>
            <a:r>
              <a:rPr lang="en-US" sz="1800" dirty="0" err="1"/>
              <a:t>rw</a:t>
            </a:r>
            <a:r>
              <a:rPr lang="en-US" sz="1800" dirty="0"/>
              <a:t>-r--r--@  1 </a:t>
            </a:r>
            <a:r>
              <a:rPr lang="en-US" sz="1800" dirty="0" err="1"/>
              <a:t>kcotto</a:t>
            </a:r>
            <a:r>
              <a:rPr lang="en-US" sz="1800" dirty="0"/>
              <a:t>  staff  1696 Nov 9 09:19 cshl_2019_student.pem</a:t>
            </a:r>
          </a:p>
          <a:p>
            <a:pPr marL="0" indent="0">
              <a:buNone/>
              <a:defRPr/>
            </a:pPr>
            <a:r>
              <a:rPr lang="en-US" sz="1800" dirty="0"/>
              <a:t> </a:t>
            </a:r>
            <a:r>
              <a:rPr lang="en-US" sz="1800" dirty="0" err="1"/>
              <a:t>rwx</a:t>
            </a:r>
            <a:r>
              <a:rPr lang="en-US" sz="1800" dirty="0"/>
              <a:t> : owner </a:t>
            </a:r>
          </a:p>
          <a:p>
            <a:pPr marL="0" indent="0">
              <a:buNone/>
              <a:defRPr/>
            </a:pPr>
            <a:r>
              <a:rPr lang="en-US" sz="1800" dirty="0"/>
              <a:t>    </a:t>
            </a:r>
            <a:r>
              <a:rPr lang="en-US" sz="1800" dirty="0" err="1"/>
              <a:t>rwx</a:t>
            </a:r>
            <a:r>
              <a:rPr lang="en-US" sz="1800" dirty="0"/>
              <a:t> : group</a:t>
            </a:r>
          </a:p>
          <a:p>
            <a:pPr marL="0" indent="0">
              <a:buNone/>
              <a:defRPr/>
            </a:pPr>
            <a:r>
              <a:rPr lang="en-US" sz="1800" dirty="0"/>
              <a:t>       </a:t>
            </a:r>
            <a:r>
              <a:rPr lang="en-US" sz="1800" dirty="0" err="1"/>
              <a:t>rwx</a:t>
            </a:r>
            <a:r>
              <a:rPr lang="en-US" sz="1800" dirty="0"/>
              <a:t>: world</a:t>
            </a:r>
          </a:p>
          <a:p>
            <a:pPr marL="0" indent="0">
              <a:buNone/>
              <a:defRPr/>
            </a:pPr>
            <a:r>
              <a:rPr lang="en-US" sz="1800" dirty="0"/>
              <a:t> r read    (4)</a:t>
            </a:r>
          </a:p>
          <a:p>
            <a:pPr marL="0" indent="0">
              <a:buNone/>
              <a:defRPr/>
            </a:pPr>
            <a:r>
              <a:rPr lang="en-US" sz="1800" dirty="0"/>
              <a:t> w write   (2)</a:t>
            </a:r>
          </a:p>
          <a:p>
            <a:pPr marL="0" indent="0">
              <a:buNone/>
              <a:defRPr/>
            </a:pPr>
            <a:r>
              <a:rPr lang="en-US" sz="1800" dirty="0"/>
              <a:t> x execute (1)</a:t>
            </a:r>
          </a:p>
          <a:p>
            <a:pPr marL="0" indent="0">
              <a:buNone/>
              <a:defRPr/>
            </a:pPr>
            <a:endParaRPr lang="en-US" sz="1800" dirty="0"/>
          </a:p>
          <a:p>
            <a:pPr marL="0" indent="0">
              <a:buNone/>
              <a:defRPr/>
            </a:pPr>
            <a:r>
              <a:rPr lang="en-US" sz="1800" dirty="0"/>
              <a:t>Which ever way you add these 3 numbers, you know which integers </a:t>
            </a:r>
          </a:p>
          <a:p>
            <a:pPr marL="0" indent="0">
              <a:buNone/>
              <a:defRPr/>
            </a:pPr>
            <a:r>
              <a:rPr lang="en-US" sz="1800" dirty="0"/>
              <a:t>were used (6 is always 4+2, 5 is 4+1, 4 is by itself, 0 is none of them </a:t>
            </a:r>
            <a:r>
              <a:rPr lang="en-US" sz="1800" dirty="0" err="1"/>
              <a:t>etc</a:t>
            </a:r>
            <a:r>
              <a:rPr lang="en-US" sz="1800" dirty="0"/>
              <a:t> …)</a:t>
            </a:r>
          </a:p>
          <a:p>
            <a:pPr marL="0" indent="0">
              <a:buNone/>
              <a:defRPr/>
            </a:pPr>
            <a:r>
              <a:rPr lang="en-US" sz="1800" dirty="0"/>
              <a:t>So, when you have:</a:t>
            </a:r>
          </a:p>
          <a:p>
            <a:pPr marL="0" indent="0">
              <a:buNone/>
              <a:defRPr/>
            </a:pPr>
            <a:r>
              <a:rPr lang="en-US" sz="1800" b="1" dirty="0" err="1">
                <a:solidFill>
                  <a:srgbClr val="800000"/>
                </a:solidFill>
              </a:rPr>
              <a:t>chmod</a:t>
            </a:r>
            <a:r>
              <a:rPr lang="en-US" sz="1800" b="1" dirty="0">
                <a:solidFill>
                  <a:srgbClr val="800000"/>
                </a:solidFill>
              </a:rPr>
              <a:t> 400 &lt;file name&gt;</a:t>
            </a:r>
          </a:p>
          <a:p>
            <a:pPr marL="0" indent="0">
              <a:buNone/>
              <a:defRPr/>
            </a:pPr>
            <a:r>
              <a:rPr lang="en-US" sz="1800" dirty="0"/>
              <a:t>It is “r” for the the file owner </a:t>
            </a:r>
            <a:r>
              <a:rPr lang="en-US" sz="1800" b="1" dirty="0"/>
              <a:t>only</a:t>
            </a:r>
            <a:r>
              <a:rPr lang="en-US" sz="1800" dirty="0"/>
              <a:t> </a:t>
            </a:r>
          </a:p>
          <a:p>
            <a:pPr marL="0" indent="0">
              <a:buNone/>
              <a:defRPr/>
            </a:pPr>
            <a:endParaRPr lang="en-US" dirty="0"/>
          </a:p>
        </p:txBody>
      </p:sp>
      <p:sp>
        <p:nvSpPr>
          <p:cNvPr id="29698" name="Title 1"/>
          <p:cNvSpPr>
            <a:spLocks noGrp="1"/>
          </p:cNvSpPr>
          <p:nvPr>
            <p:ph type="title" idx="4294967295"/>
          </p:nvPr>
        </p:nvSpPr>
        <p:spPr>
          <a:xfrm>
            <a:off x="1631950" y="44450"/>
            <a:ext cx="8839200" cy="863600"/>
          </a:xfrm>
        </p:spPr>
        <p:txBody>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3368940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1965324" y="2132930"/>
            <a:ext cx="8379148" cy="12960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t>cd ~/</a:t>
            </a:r>
            <a:r>
              <a:rPr lang="en-CA" dirty="0" err="1"/>
              <a:t>cshl</a:t>
            </a:r>
            <a:endParaRPr lang="en-CA" dirty="0"/>
          </a:p>
          <a:p>
            <a:pPr>
              <a:buClrTx/>
              <a:buFontTx/>
              <a:buNone/>
              <a:defRPr/>
            </a:pPr>
            <a:r>
              <a:rPr lang="en-CA" dirty="0" err="1"/>
              <a:t>chmod</a:t>
            </a:r>
            <a:r>
              <a:rPr lang="en-CA" dirty="0"/>
              <a:t> 400 cshl_2019_student.pem</a:t>
            </a:r>
          </a:p>
          <a:p>
            <a:pPr>
              <a:buClrTx/>
              <a:buFontTx/>
              <a:buNone/>
              <a:defRPr/>
            </a:pPr>
            <a:r>
              <a:rPr lang="en-CA" dirty="0" err="1"/>
              <a:t>ssh</a:t>
            </a:r>
            <a:r>
              <a:rPr lang="en-CA" dirty="0"/>
              <a:t> -</a:t>
            </a:r>
            <a:r>
              <a:rPr lang="en-CA" dirty="0" err="1"/>
              <a:t>i</a:t>
            </a:r>
            <a:r>
              <a:rPr lang="en-CA" dirty="0"/>
              <a:t> cshl_2019_student.pem ubuntu@[YOUR PUBLIC IP]</a:t>
            </a:r>
          </a:p>
        </p:txBody>
      </p:sp>
    </p:spTree>
    <p:extLst>
      <p:ext uri="{BB962C8B-B14F-4D97-AF65-F5344CB8AC3E}">
        <p14:creationId xmlns:p14="http://schemas.microsoft.com/office/powerpoint/2010/main" val="1837446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117032"/>
            <a:ext cx="8839200" cy="791691"/>
          </a:xfrm>
        </p:spPr>
        <p:txBody>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3143675" y="5733259"/>
            <a:ext cx="4956405" cy="461665"/>
          </a:xfrm>
          <a:prstGeom prst="rect">
            <a:avLst/>
          </a:prstGeom>
          <a:noFill/>
        </p:spPr>
        <p:txBody>
          <a:bodyPr wrap="none" rtlCol="0">
            <a:spAutoFit/>
          </a:bodyPr>
          <a:lstStyle/>
          <a:p>
            <a:r>
              <a:rPr lang="en-US" dirty="0"/>
              <a:t>http://[YOUR PUBLIC DNS OR IP]/</a:t>
            </a:r>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531" y="1268760"/>
            <a:ext cx="8546453" cy="4463370"/>
          </a:xfrm>
          <a:prstGeom prst="rect">
            <a:avLst/>
          </a:prstGeom>
        </p:spPr>
      </p:pic>
    </p:spTree>
    <p:extLst>
      <p:ext uri="{BB962C8B-B14F-4D97-AF65-F5344CB8AC3E}">
        <p14:creationId xmlns:p14="http://schemas.microsoft.com/office/powerpoint/2010/main" val="3462985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1965324" y="2132933"/>
            <a:ext cx="7947100" cy="122406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1991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277096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you are done for the day you can “Stop” your instance – Don’t Terminate!</a:t>
            </a:r>
          </a:p>
        </p:txBody>
      </p:sp>
      <p:pic>
        <p:nvPicPr>
          <p:cNvPr id="4" name="Content Placeholder 3" descr="Screenshot 2015-11-15 08.44.03.png"/>
          <p:cNvPicPr>
            <a:picLocks noGrp="1" noChangeAspect="1"/>
          </p:cNvPicPr>
          <p:nvPr>
            <p:ph idx="1"/>
          </p:nvPr>
        </p:nvPicPr>
        <p:blipFill>
          <a:blip r:embed="rId2">
            <a:extLst>
              <a:ext uri="{28A0092B-C50C-407E-A947-70E740481C1C}">
                <a14:useLocalDpi xmlns:a14="http://schemas.microsoft.com/office/drawing/2010/main" val="0"/>
              </a:ext>
            </a:extLst>
          </a:blip>
          <a:srcRect t="-826" b="-826"/>
          <a:stretch>
            <a:fillRect/>
          </a:stretch>
        </p:blipFill>
        <p:spPr/>
      </p:pic>
      <p:cxnSp>
        <p:nvCxnSpPr>
          <p:cNvPr id="5" name="Straight Arrow Connector 4"/>
          <p:cNvCxnSpPr/>
          <p:nvPr/>
        </p:nvCxnSpPr>
        <p:spPr>
          <a:xfrm flipH="1">
            <a:off x="5735960"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‘Instance State’ -&gt; ‘Stop’</a:t>
            </a:r>
          </a:p>
        </p:txBody>
      </p:sp>
      <p:cxnSp>
        <p:nvCxnSpPr>
          <p:cNvPr id="7" name="Straight Arrow Connector 6"/>
          <p:cNvCxnSpPr/>
          <p:nvPr/>
        </p:nvCxnSpPr>
        <p:spPr>
          <a:xfrm flipH="1">
            <a:off x="2351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shot 2015-11-15 08.52.42.png"/>
          <p:cNvPicPr>
            <a:picLocks noGrp="1" noChangeAspect="1"/>
          </p:cNvPicPr>
          <p:nvPr>
            <p:ph idx="1"/>
          </p:nvPr>
        </p:nvPicPr>
        <p:blipFill>
          <a:blip r:embed="rId2">
            <a:extLst>
              <a:ext uri="{28A0092B-C50C-407E-A947-70E740481C1C}">
                <a14:useLocalDpi xmlns:a14="http://schemas.microsoft.com/office/drawing/2010/main" val="0"/>
              </a:ext>
            </a:extLst>
          </a:blip>
          <a:srcRect t="-862" b="-862"/>
          <a:stretch>
            <a:fillRect/>
          </a:stretch>
        </p:blipFill>
        <p:spPr/>
      </p:pic>
      <p:sp>
        <p:nvSpPr>
          <p:cNvPr id="2" name="Title 1"/>
          <p:cNvSpPr>
            <a:spLocks noGrp="1"/>
          </p:cNvSpPr>
          <p:nvPr>
            <p:ph type="title"/>
          </p:nvPr>
        </p:nvSpPr>
        <p:spPr/>
        <p:txBody>
          <a:bodyPr/>
          <a:lstStyle/>
          <a:p>
            <a:r>
              <a:rPr lang="en-US" dirty="0"/>
              <a:t>Next morning, you can “Start” your instance again</a:t>
            </a:r>
          </a:p>
        </p:txBody>
      </p:sp>
      <p:cxnSp>
        <p:nvCxnSpPr>
          <p:cNvPr id="5" name="Straight Arrow Connector 4"/>
          <p:cNvCxnSpPr/>
          <p:nvPr/>
        </p:nvCxnSpPr>
        <p:spPr>
          <a:xfrm flipH="1">
            <a:off x="5491722" y="3515607"/>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‘Instance State’ -&gt; ‘Start’</a:t>
            </a:r>
          </a:p>
        </p:txBody>
      </p:sp>
      <p:cxnSp>
        <p:nvCxnSpPr>
          <p:cNvPr id="9" name="Straight Arrow Connector 8"/>
          <p:cNvCxnSpPr/>
          <p:nvPr/>
        </p:nvCxnSpPr>
        <p:spPr>
          <a:xfrm flipH="1">
            <a:off x="2351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53975"/>
            <a:ext cx="8839200"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407368" y="1340768"/>
            <a:ext cx="10108232" cy="4983832"/>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609956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When you restart your instance you will need to find your new Public DNS or IP address. Select your instance and “Connect” or look in Description tab. Then go back to instructions for “Logging into your instance”</a:t>
            </a:r>
          </a:p>
        </p:txBody>
      </p:sp>
      <p:pic>
        <p:nvPicPr>
          <p:cNvPr id="5" name="Content Placeholder 4" descr="Screenshot 2015-11-15 08.50.35.png"/>
          <p:cNvPicPr>
            <a:picLocks noGrp="1" noChangeAspect="1"/>
          </p:cNvPicPr>
          <p:nvPr>
            <p:ph idx="1"/>
          </p:nvPr>
        </p:nvPicPr>
        <p:blipFill>
          <a:blip r:embed="rId2">
            <a:extLst>
              <a:ext uri="{28A0092B-C50C-407E-A947-70E740481C1C}">
                <a14:useLocalDpi xmlns:a14="http://schemas.microsoft.com/office/drawing/2010/main" val="0"/>
              </a:ext>
            </a:extLst>
          </a:blip>
          <a:srcRect t="-898" b="-898"/>
          <a:stretch>
            <a:fillRect/>
          </a:stretch>
        </p:blipFill>
        <p:spPr/>
      </p:pic>
      <p:cxnSp>
        <p:nvCxnSpPr>
          <p:cNvPr id="6" name="Straight Arrow Connector 5"/>
          <p:cNvCxnSpPr/>
          <p:nvPr/>
        </p:nvCxnSpPr>
        <p:spPr>
          <a:xfrm flipH="1">
            <a:off x="43678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8529674" y="574785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489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676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676400" y="1341438"/>
            <a:ext cx="8839200" cy="4724400"/>
          </a:xfrm>
        </p:spPr>
        <p:txBody>
          <a:bodyPr/>
          <a:lstStyle/>
          <a:p>
            <a:r>
              <a:rPr lang="en-US" dirty="0">
                <a:ea typeface="ＭＳ Ｐゴシック" charset="0"/>
              </a:rPr>
              <a:t>Your Mac desktop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590113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676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the course SSH key file</a:t>
            </a:r>
          </a:p>
        </p:txBody>
      </p:sp>
      <p:sp>
        <p:nvSpPr>
          <p:cNvPr id="3" name="Content Placeholder 2"/>
          <p:cNvSpPr>
            <a:spLocks noGrp="1"/>
          </p:cNvSpPr>
          <p:nvPr>
            <p:ph idx="1"/>
          </p:nvPr>
        </p:nvSpPr>
        <p:spPr/>
        <p:txBody>
          <a:bodyPr/>
          <a:lstStyle/>
          <a:p>
            <a:r>
              <a:rPr lang="en-US" dirty="0"/>
              <a:t>NOTE for Mac users.  You will need to use a “.</a:t>
            </a:r>
            <a:r>
              <a:rPr lang="en-US" dirty="0" err="1"/>
              <a:t>pem</a:t>
            </a:r>
            <a:r>
              <a:rPr lang="en-US" dirty="0"/>
              <a:t>” file</a:t>
            </a:r>
          </a:p>
          <a:p>
            <a:r>
              <a:rPr lang="en-US" b="1" dirty="0"/>
              <a:t>NOTE for Windows Users</a:t>
            </a:r>
            <a:r>
              <a:rPr lang="en-US" dirty="0"/>
              <a:t>.  You will need to use a “.</a:t>
            </a:r>
            <a:r>
              <a:rPr lang="en-US" dirty="0" err="1"/>
              <a:t>ppk</a:t>
            </a:r>
            <a:r>
              <a:rPr lang="en-US" dirty="0"/>
              <a:t>” file instead. </a:t>
            </a:r>
          </a:p>
          <a:p>
            <a:pPr lvl="1"/>
            <a:r>
              <a:rPr lang="en-US" dirty="0"/>
              <a:t>This is created from the “.</a:t>
            </a:r>
            <a:r>
              <a:rPr lang="en-US" dirty="0" err="1"/>
              <a:t>pem</a:t>
            </a:r>
            <a:r>
              <a:rPr lang="en-US" dirty="0"/>
              <a:t>” file.</a:t>
            </a:r>
          </a:p>
          <a:p>
            <a:pPr lvl="1"/>
            <a:r>
              <a:rPr lang="en-US" dirty="0">
                <a:hlinkClick r:id="rId2"/>
              </a:rPr>
              <a:t>https://aws.amazon.com/premiumsupport/knowledge-center/convert-pem-file-into-ppk/</a:t>
            </a:r>
            <a:r>
              <a:rPr lang="en-US" dirty="0"/>
              <a:t> </a:t>
            </a:r>
          </a:p>
          <a:p>
            <a:endParaRPr lang="en-US" dirty="0"/>
          </a:p>
          <a:p>
            <a:pPr marL="0" indent="0">
              <a:buNone/>
            </a:pPr>
            <a:endParaRPr lang="en-US" dirty="0"/>
          </a:p>
          <a:p>
            <a:r>
              <a:rPr lang="en-US" dirty="0"/>
              <a:t>The SSH key file will be used to securely login to your student instance on the cloud</a:t>
            </a:r>
          </a:p>
        </p:txBody>
      </p:sp>
    </p:spTree>
    <p:extLst>
      <p:ext uri="{BB962C8B-B14F-4D97-AF65-F5344CB8AC3E}">
        <p14:creationId xmlns:p14="http://schemas.microsoft.com/office/powerpoint/2010/main" val="814841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135" y="128473"/>
            <a:ext cx="88392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538" y="1739884"/>
            <a:ext cx="3514725" cy="40608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1750788" y="162717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2041848" y="1140563"/>
            <a:ext cx="1980029" cy="461665"/>
          </a:xfrm>
          <a:prstGeom prst="rect">
            <a:avLst/>
          </a:prstGeom>
          <a:noFill/>
        </p:spPr>
        <p:txBody>
          <a:bodyPr wrap="none" rtlCol="0">
            <a:spAutoFit/>
          </a:bodyPr>
          <a:lstStyle/>
          <a:p>
            <a:r>
              <a:rPr lang="en-US" dirty="0"/>
              <a:t>Open </a:t>
            </a:r>
            <a:r>
              <a:rPr lang="en-US" dirty="0" err="1"/>
              <a:t>PuTTY</a:t>
            </a:r>
            <a:endParaRPr lang="en-US" dirty="0"/>
          </a:p>
        </p:txBody>
      </p:sp>
      <p:sp>
        <p:nvSpPr>
          <p:cNvPr id="11" name="TextBox 10"/>
          <p:cNvSpPr txBox="1"/>
          <p:nvPr/>
        </p:nvSpPr>
        <p:spPr>
          <a:xfrm>
            <a:off x="6143510" y="940090"/>
            <a:ext cx="4315185" cy="830997"/>
          </a:xfrm>
          <a:prstGeom prst="rect">
            <a:avLst/>
          </a:prstGeom>
          <a:noFill/>
        </p:spPr>
        <p:txBody>
          <a:bodyPr wrap="square" rtlCol="0">
            <a:spAutoFit/>
          </a:bodyPr>
          <a:lstStyle/>
          <a:p>
            <a:r>
              <a:rPr lang="en-US" dirty="0"/>
              <a:t>Browse to the</a:t>
            </a:r>
          </a:p>
          <a:p>
            <a:r>
              <a:rPr lang="en-US" dirty="0"/>
              <a:t>cshl_2018_student.ppk file</a:t>
            </a:r>
          </a:p>
        </p:txBody>
      </p:sp>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7655" y="1739884"/>
            <a:ext cx="4091710" cy="436539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3" name="AutoShape 6"/>
          <p:cNvSpPr>
            <a:spLocks noChangeArrowheads="1"/>
          </p:cNvSpPr>
          <p:nvPr/>
        </p:nvSpPr>
        <p:spPr bwMode="auto">
          <a:xfrm>
            <a:off x="7572378" y="4390678"/>
            <a:ext cx="2519363" cy="215900"/>
          </a:xfrm>
          <a:prstGeom prst="roundRect">
            <a:avLst>
              <a:gd name="adj" fmla="val 731"/>
            </a:avLst>
          </a:prstGeom>
          <a:noFill/>
          <a:ln w="1908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7651503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788" y="1849556"/>
            <a:ext cx="4096297" cy="402645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AutoShape 6"/>
          <p:cNvSpPr>
            <a:spLocks noChangeArrowheads="1"/>
          </p:cNvSpPr>
          <p:nvPr/>
        </p:nvSpPr>
        <p:spPr bwMode="auto">
          <a:xfrm>
            <a:off x="4443963" y="2630591"/>
            <a:ext cx="1152525" cy="287338"/>
          </a:xfrm>
          <a:prstGeom prst="roundRect">
            <a:avLst>
              <a:gd name="adj" fmla="val 556"/>
            </a:avLst>
          </a:prstGeom>
          <a:noFill/>
          <a:ln w="29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2309" y="1849559"/>
            <a:ext cx="4026452" cy="402645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9" name="TextBox 8"/>
          <p:cNvSpPr txBox="1"/>
          <p:nvPr/>
        </p:nvSpPr>
        <p:spPr>
          <a:xfrm>
            <a:off x="2041848" y="1140563"/>
            <a:ext cx="4139275" cy="461665"/>
          </a:xfrm>
          <a:prstGeom prst="rect">
            <a:avLst/>
          </a:prstGeom>
          <a:noFill/>
        </p:spPr>
        <p:txBody>
          <a:bodyPr wrap="none" rtlCol="0">
            <a:spAutoFit/>
          </a:bodyPr>
          <a:lstStyle/>
          <a:p>
            <a:r>
              <a:rPr lang="en-US" dirty="0"/>
              <a:t>Enter the user name ‘</a:t>
            </a:r>
            <a:r>
              <a:rPr lang="en-US" dirty="0" err="1"/>
              <a:t>ubuntu</a:t>
            </a:r>
            <a:r>
              <a:rPr lang="en-US" dirty="0"/>
              <a:t>’</a:t>
            </a:r>
          </a:p>
        </p:txBody>
      </p:sp>
      <p:sp>
        <p:nvSpPr>
          <p:cNvPr id="10" name="TextBox 9"/>
          <p:cNvSpPr txBox="1"/>
          <p:nvPr/>
        </p:nvSpPr>
        <p:spPr>
          <a:xfrm>
            <a:off x="6123184" y="1094475"/>
            <a:ext cx="2956259" cy="461665"/>
          </a:xfrm>
          <a:prstGeom prst="rect">
            <a:avLst/>
          </a:prstGeom>
          <a:noFill/>
        </p:spPr>
        <p:txBody>
          <a:bodyPr wrap="none" rtlCol="0">
            <a:spAutoFit/>
          </a:bodyPr>
          <a:lstStyle/>
          <a:p>
            <a:r>
              <a:rPr lang="en-US" dirty="0"/>
              <a:t>Enter the host name</a:t>
            </a:r>
          </a:p>
        </p:txBody>
      </p:sp>
      <p:sp>
        <p:nvSpPr>
          <p:cNvPr id="8" name="AutoShape 7"/>
          <p:cNvSpPr>
            <a:spLocks noChangeArrowheads="1"/>
          </p:cNvSpPr>
          <p:nvPr/>
        </p:nvSpPr>
        <p:spPr bwMode="auto">
          <a:xfrm>
            <a:off x="7677170" y="2833865"/>
            <a:ext cx="1385321" cy="254894"/>
          </a:xfrm>
          <a:prstGeom prst="roundRect">
            <a:avLst>
              <a:gd name="adj" fmla="val 731"/>
            </a:avLst>
          </a:prstGeom>
          <a:noFill/>
          <a:ln w="38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Rectangle 11"/>
          <p:cNvSpPr/>
          <p:nvPr/>
        </p:nvSpPr>
        <p:spPr>
          <a:xfrm>
            <a:off x="7738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2ECCF9E-495B-A34F-B664-6AD0B7B792C9}"/>
              </a:ext>
            </a:extLst>
          </p:cNvPr>
          <p:cNvSpPr txBox="1"/>
          <p:nvPr/>
        </p:nvSpPr>
        <p:spPr>
          <a:xfrm>
            <a:off x="7738159" y="2868723"/>
            <a:ext cx="936104" cy="184666"/>
          </a:xfrm>
          <a:prstGeom prst="rect">
            <a:avLst/>
          </a:prstGeom>
          <a:solidFill>
            <a:srgbClr val="FFFFFF"/>
          </a:solidFill>
        </p:spPr>
        <p:txBody>
          <a:bodyPr wrap="square" lIns="0" tIns="0" rIns="0" bIns="0" rtlCol="0">
            <a:spAutoFit/>
          </a:bodyPr>
          <a:lstStyle/>
          <a:p>
            <a:r>
              <a:rPr lang="en-US" sz="1200" dirty="0"/>
              <a:t>Instance </a:t>
            </a:r>
            <a:r>
              <a:rPr lang="en-US" sz="1200" dirty="0" err="1"/>
              <a:t>ip</a:t>
            </a:r>
            <a:endParaRPr lang="en-US" sz="1200" dirty="0"/>
          </a:p>
        </p:txBody>
      </p:sp>
    </p:spTree>
    <p:extLst>
      <p:ext uri="{BB962C8B-B14F-4D97-AF65-F5344CB8AC3E}">
        <p14:creationId xmlns:p14="http://schemas.microsoft.com/office/powerpoint/2010/main" val="1419603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118" y="1948202"/>
            <a:ext cx="3990411" cy="361106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 name="TextBox 6"/>
          <p:cNvSpPr txBox="1"/>
          <p:nvPr/>
        </p:nvSpPr>
        <p:spPr>
          <a:xfrm>
            <a:off x="2041848" y="1140563"/>
            <a:ext cx="1980029" cy="461665"/>
          </a:xfrm>
          <a:prstGeom prst="rect">
            <a:avLst/>
          </a:prstGeom>
          <a:noFill/>
        </p:spPr>
        <p:txBody>
          <a:bodyPr wrap="none" rtlCol="0">
            <a:spAutoFit/>
          </a:bodyPr>
          <a:lstStyle/>
          <a:p>
            <a:r>
              <a:rPr lang="en-US" dirty="0"/>
              <a:t>Open </a:t>
            </a:r>
            <a:r>
              <a:rPr lang="en-US" dirty="0" err="1"/>
              <a:t>PuTTY</a:t>
            </a:r>
            <a:endParaRPr lang="en-US" dirty="0"/>
          </a:p>
        </p:txBody>
      </p:sp>
      <p:sp>
        <p:nvSpPr>
          <p:cNvPr id="10" name="TextBox 9"/>
          <p:cNvSpPr txBox="1"/>
          <p:nvPr/>
        </p:nvSpPr>
        <p:spPr>
          <a:xfrm>
            <a:off x="3227715" y="3618694"/>
            <a:ext cx="272510" cy="184666"/>
          </a:xfrm>
          <a:prstGeom prst="rect">
            <a:avLst/>
          </a:prstGeom>
          <a:solidFill>
            <a:srgbClr val="FFFFFF"/>
          </a:solidFill>
        </p:spPr>
        <p:txBody>
          <a:bodyPr wrap="none" lIns="0" tIns="0" rIns="0" bIns="0" rtlCol="0">
            <a:spAutoFit/>
          </a:bodyPr>
          <a:lstStyle/>
          <a:p>
            <a:r>
              <a:rPr lang="en-US" sz="1200" dirty="0" err="1"/>
              <a:t>cshl</a:t>
            </a:r>
            <a:endParaRPr lang="en-US" sz="1200" dirty="0"/>
          </a:p>
        </p:txBody>
      </p:sp>
      <p:sp>
        <p:nvSpPr>
          <p:cNvPr id="6" name="AutoShape 6"/>
          <p:cNvSpPr>
            <a:spLocks noChangeArrowheads="1"/>
          </p:cNvSpPr>
          <p:nvPr/>
        </p:nvSpPr>
        <p:spPr bwMode="auto">
          <a:xfrm>
            <a:off x="3178395" y="3631024"/>
            <a:ext cx="1181484" cy="196914"/>
          </a:xfrm>
          <a:prstGeom prst="roundRect">
            <a:avLst>
              <a:gd name="adj" fmla="val 731"/>
            </a:avLst>
          </a:prstGeom>
          <a:noFill/>
          <a:ln w="38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TextBox 11"/>
          <p:cNvSpPr txBox="1"/>
          <p:nvPr/>
        </p:nvSpPr>
        <p:spPr>
          <a:xfrm>
            <a:off x="3238320" y="3962209"/>
            <a:ext cx="272510" cy="184666"/>
          </a:xfrm>
          <a:prstGeom prst="rect">
            <a:avLst/>
          </a:prstGeom>
          <a:solidFill>
            <a:srgbClr val="FFFFFF"/>
          </a:solidFill>
        </p:spPr>
        <p:txBody>
          <a:bodyPr wrap="none" lIns="0" tIns="0" rIns="0" bIns="0" rtlCol="0">
            <a:spAutoFit/>
          </a:bodyPr>
          <a:lstStyle/>
          <a:p>
            <a:r>
              <a:rPr lang="en-US" sz="1200" dirty="0" err="1"/>
              <a:t>cshl</a:t>
            </a:r>
            <a:endParaRPr lang="en-US" sz="1200" dirty="0"/>
          </a:p>
        </p:txBody>
      </p:sp>
      <p:sp>
        <p:nvSpPr>
          <p:cNvPr id="14" name="TextBox 13">
            <a:extLst>
              <a:ext uri="{FF2B5EF4-FFF2-40B4-BE49-F238E27FC236}">
                <a16:creationId xmlns:a16="http://schemas.microsoft.com/office/drawing/2014/main" id="{1653DB3F-96E6-9D45-8C69-00CE10E0D09A}"/>
              </a:ext>
            </a:extLst>
          </p:cNvPr>
          <p:cNvSpPr txBox="1"/>
          <p:nvPr/>
        </p:nvSpPr>
        <p:spPr>
          <a:xfrm>
            <a:off x="3215680" y="2812286"/>
            <a:ext cx="936104" cy="184666"/>
          </a:xfrm>
          <a:prstGeom prst="rect">
            <a:avLst/>
          </a:prstGeom>
          <a:solidFill>
            <a:srgbClr val="FFFFFF"/>
          </a:solidFill>
        </p:spPr>
        <p:txBody>
          <a:bodyPr wrap="square" lIns="0" tIns="0" rIns="0" bIns="0" rtlCol="0">
            <a:spAutoFit/>
          </a:bodyPr>
          <a:lstStyle/>
          <a:p>
            <a:r>
              <a:rPr lang="en-US" sz="1200" dirty="0"/>
              <a:t>Instance </a:t>
            </a:r>
            <a:r>
              <a:rPr lang="en-US" sz="1200" dirty="0" err="1"/>
              <a:t>ip</a:t>
            </a:r>
            <a:endParaRPr lang="en-US" sz="1200" dirty="0"/>
          </a:p>
        </p:txBody>
      </p:sp>
    </p:spTree>
    <p:extLst>
      <p:ext uri="{BB962C8B-B14F-4D97-AF65-F5344CB8AC3E}">
        <p14:creationId xmlns:p14="http://schemas.microsoft.com/office/powerpoint/2010/main" val="5265122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676400" y="2667000"/>
            <a:ext cx="8839200" cy="1600200"/>
          </a:xfrm>
        </p:spPr>
        <p:txBody>
          <a:bodyPr/>
          <a:lstStyle/>
          <a:p>
            <a:pPr algn="ctr">
              <a:buFont typeface="Arial" charset="0"/>
              <a:buNone/>
            </a:pPr>
            <a:r>
              <a:rPr lang="en-US" sz="4400" dirty="0">
                <a:latin typeface="Calibri" charset="0"/>
                <a:ea typeface="ＭＳ Ｐゴシック" charset="0"/>
              </a:rPr>
              <a:t>Break</a:t>
            </a:r>
          </a:p>
        </p:txBody>
      </p:sp>
    </p:spTree>
    <p:extLst>
      <p:ext uri="{BB962C8B-B14F-4D97-AF65-F5344CB8AC3E}">
        <p14:creationId xmlns:p14="http://schemas.microsoft.com/office/powerpoint/2010/main" val="4159264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44624"/>
            <a:ext cx="8839200" cy="1143000"/>
          </a:xfrm>
        </p:spPr>
        <p:txBody>
          <a:bodyPr/>
          <a:lstStyle/>
          <a:p>
            <a:r>
              <a:rPr lang="en-US" dirty="0"/>
              <a:t>Cloud computing providers</a:t>
            </a:r>
          </a:p>
        </p:txBody>
      </p:sp>
      <p:sp>
        <p:nvSpPr>
          <p:cNvPr id="5" name="Content Placeholder 2"/>
          <p:cNvSpPr>
            <a:spLocks noGrp="1"/>
          </p:cNvSpPr>
          <p:nvPr>
            <p:ph idx="1"/>
          </p:nvPr>
        </p:nvSpPr>
        <p:spPr>
          <a:xfrm>
            <a:off x="695400" y="1052736"/>
            <a:ext cx="9820200" cy="5271864"/>
          </a:xfrm>
        </p:spPr>
        <p:txBody>
          <a:bodyPr/>
          <a:lstStyle/>
          <a:p>
            <a:r>
              <a:rPr lang="en-US" dirty="0"/>
              <a:t>Amazon AWS</a:t>
            </a:r>
          </a:p>
          <a:p>
            <a:pPr lvl="1"/>
            <a:r>
              <a:rPr lang="en-US" dirty="0">
                <a:hlinkClick r:id="rId2"/>
              </a:rPr>
              <a:t>https://aws.amazon.com/</a:t>
            </a:r>
            <a:r>
              <a:rPr lang="en-US" dirty="0"/>
              <a:t> </a:t>
            </a:r>
          </a:p>
          <a:p>
            <a:r>
              <a:rPr lang="en-US" dirty="0"/>
              <a:t>Google cloud</a:t>
            </a:r>
          </a:p>
          <a:p>
            <a:pPr lvl="1"/>
            <a:r>
              <a:rPr lang="en-US" dirty="0">
                <a:hlinkClick r:id="rId3"/>
              </a:rPr>
              <a:t>https://cloud.google.com/</a:t>
            </a:r>
            <a:endParaRPr lang="en-US" dirty="0"/>
          </a:p>
          <a:p>
            <a:r>
              <a:rPr lang="en-US" dirty="0"/>
              <a:t>Digital ocean</a:t>
            </a:r>
          </a:p>
          <a:p>
            <a:pPr lvl="1"/>
            <a:r>
              <a:rPr lang="en-US" dirty="0">
                <a:hlinkClick r:id="rId4"/>
              </a:rPr>
              <a:t>https://www.digitalocean.com/</a:t>
            </a:r>
            <a:endParaRPr lang="en-US" dirty="0"/>
          </a:p>
          <a:p>
            <a:r>
              <a:rPr lang="en-US" dirty="0"/>
              <a:t>Microsoft Azure</a:t>
            </a:r>
          </a:p>
          <a:p>
            <a:pPr lvl="1"/>
            <a:r>
              <a:rPr lang="en-US" dirty="0">
                <a:hlinkClick r:id="rId5"/>
              </a:rPr>
              <a:t>https://azure.microsoft.com/en-us/</a:t>
            </a:r>
            <a:endParaRPr lang="en-US" dirty="0"/>
          </a:p>
          <a:p>
            <a:r>
              <a:rPr lang="en-US" dirty="0"/>
              <a:t>More</a:t>
            </a:r>
            <a:r>
              <a:rPr lang="is-IS" dirty="0"/>
              <a:t>…</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1820863" y="1268413"/>
            <a:ext cx="8235950" cy="4608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623392" y="981076"/>
            <a:ext cx="9288958" cy="2677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dirty="0">
                <a:latin typeface="Calibri"/>
                <a:cs typeface="Calibri"/>
              </a:rPr>
              <a:t>Infinite storage (scalable): S3 (simple storage service)</a:t>
            </a:r>
          </a:p>
          <a:p>
            <a:pPr eaLnBrk="1" hangingPunct="1">
              <a:buFont typeface="Arial" charset="0"/>
              <a:buChar char="•"/>
            </a:pPr>
            <a:r>
              <a:rPr lang="en-US" dirty="0">
                <a:latin typeface="Calibri"/>
                <a:cs typeface="Calibri"/>
              </a:rPr>
              <a:t>Compute per hour: EC2 (elastic cloud computing)</a:t>
            </a:r>
          </a:p>
          <a:p>
            <a:pPr eaLnBrk="1" hangingPunct="1">
              <a:buFont typeface="Arial" charset="0"/>
              <a:buChar char="•"/>
            </a:pPr>
            <a:r>
              <a:rPr lang="en-US" dirty="0">
                <a:latin typeface="Calibri"/>
                <a:cs typeface="Calibri"/>
              </a:rPr>
              <a:t>Ready when you are High Performance Computing</a:t>
            </a:r>
          </a:p>
          <a:p>
            <a:pPr eaLnBrk="1" hangingPunct="1">
              <a:buFont typeface="Arial" charset="0"/>
              <a:buChar char="•"/>
            </a:pPr>
            <a:r>
              <a:rPr lang="en-US" dirty="0">
                <a:latin typeface="Calibri"/>
                <a:cs typeface="Calibri"/>
              </a:rPr>
              <a:t>Multiple football fields of HPC throughout the world</a:t>
            </a:r>
          </a:p>
          <a:p>
            <a:pPr eaLnBrk="1" hangingPunct="1">
              <a:buFont typeface="Arial" charset="0"/>
              <a:buChar char="•"/>
            </a:pPr>
            <a:r>
              <a:rPr lang="en-US" dirty="0">
                <a:latin typeface="Calibri"/>
                <a:cs typeface="Calibri"/>
              </a:rPr>
              <a:t>HPC are expanded at one container at a time:</a:t>
            </a:r>
          </a:p>
          <a:p>
            <a:pPr eaLnBrk="1" hangingPunct="1">
              <a:buFont typeface="Arial" charset="0"/>
              <a:buChar char="•"/>
            </a:pPr>
            <a:endParaRPr lang="en-US" dirty="0">
              <a:latin typeface="Calibri"/>
              <a:cs typeface="Calibri"/>
            </a:endParaRPr>
          </a:p>
          <a:p>
            <a:pPr eaLnBrk="1" hangingPunct="1">
              <a:buFont typeface="Arial" charset="0"/>
              <a:buChar char="•"/>
            </a:pPr>
            <a:endParaRPr lang="en-US" dirty="0">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07" y="3356992"/>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7488" y="4076700"/>
            <a:ext cx="3514725" cy="129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76555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695400" y="1116013"/>
            <a:ext cx="9820200" cy="4976812"/>
          </a:xfrm>
        </p:spPr>
        <p:txBody>
          <a:bodyPr/>
          <a:lstStyle/>
          <a:p>
            <a:r>
              <a:rPr lang="en-US" dirty="0">
                <a:ea typeface="ＭＳ Ｐゴシック" charset="0"/>
              </a:rPr>
              <a:t>Not cheap!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767408" y="1116013"/>
            <a:ext cx="9748192" cy="4760912"/>
          </a:xfrm>
        </p:spPr>
        <p:txBody>
          <a:bodyPr/>
          <a:lstStyle/>
          <a:p>
            <a:r>
              <a:rPr lang="en-US" dirty="0">
                <a:ea typeface="ＭＳ Ｐゴシック" charset="0"/>
              </a:rPr>
              <a:t>We received a grant from Amazon, so supported by ‘AWS in Education grant award’.</a:t>
            </a: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10645</TotalTime>
  <Words>2646</Words>
  <Application>Microsoft Macintosh PowerPoint</Application>
  <PresentationFormat>Widescreen</PresentationFormat>
  <Paragraphs>264</Paragraphs>
  <Slides>57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Segoe UI</vt:lpstr>
      <vt:lpstr>Arial</vt:lpstr>
      <vt:lpstr>Calibri</vt:lpstr>
      <vt:lpstr>Office Theme</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Key AWS concepts and terminology</vt:lpstr>
      <vt:lpstr>What is a Region?</vt:lpstr>
      <vt:lpstr>What is a Region?</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“Accessing the cloud” page</vt:lpstr>
      <vt:lpstr>Login to AWS console </vt:lpstr>
      <vt:lpstr>Select "EC2" service</vt:lpstr>
      <vt:lpstr>Launch a new Instance</vt:lpstr>
      <vt:lpstr>Choose an AMI – Find the CSHL SEQTEC 2019 AMI in the My AMIs</vt:lpstr>
      <vt:lpstr>Choose “m5.2xlarge” instance type, then "Next: Configure Instance Details".</vt:lpstr>
      <vt:lpstr>Select "Protect against accidental termination", then "Next: Add Storage".</vt:lpstr>
      <vt:lpstr>You should see "snap-xxxxxxx" (32GB) and "snap-xxxxxxx" (250GB) as the two storage volumes selected. Then, "Next: Tag Instance"</vt:lpstr>
      <vt:lpstr>Create a tag like “Name=KelsyCotto” [use your own name]. Then hit "Next: Configure Security Group".</vt:lpstr>
      <vt:lpstr>Select an Existing Security Group, choose "SSH_HTTP". Then hit "Review and Launch". </vt:lpstr>
      <vt:lpstr>Review the details of your instance, note the warnings, then hit Launch</vt:lpstr>
      <vt:lpstr>Choose an existing key pair: ”cshl_2019_student" and then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Opening a ‘terminal session’ on a Mac</vt:lpstr>
      <vt:lpstr>Add the terminal App to your dock</vt:lpstr>
      <vt:lpstr>Creating a working directory on your Mac called ‘cshl’</vt:lpstr>
      <vt:lpstr>Download .pem file to cshl directory from course wiki</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PowerPoint Presentation</vt:lpstr>
      <vt:lpstr>Obtain the course SSH key file</vt:lpstr>
      <vt:lpstr>Logging into your instance (Windows)</vt:lpstr>
      <vt:lpstr>Logging into your instance (Windows)</vt:lpstr>
      <vt:lpstr>Logging into your instance (Windows)</vt:lpstr>
      <vt:lpstr>PowerPoint Presentation</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Xia, Huiming</cp:lastModifiedBy>
  <cp:revision>734</cp:revision>
  <cp:lastPrinted>2018-11-09T14:29:24Z</cp:lastPrinted>
  <dcterms:created xsi:type="dcterms:W3CDTF">2011-11-14T19:50:16Z</dcterms:created>
  <dcterms:modified xsi:type="dcterms:W3CDTF">2020-11-09T17:10:02Z</dcterms:modified>
</cp:coreProperties>
</file>